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Google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GoogleSans-boldItalic.fntdata"/><Relationship Id="rId70" Type="http://schemas.openxmlformats.org/officeDocument/2006/relationships/font" Target="fonts/Google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68" Type="http://schemas.openxmlformats.org/officeDocument/2006/relationships/font" Target="fonts/GoogleSans-regular.fntdata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Google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770f3b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3770f3b8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8e3b0721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8e3b0721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8e3b0721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8e3b0721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8e3b07214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8e3b0721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8e3b07214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8e3b07214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bb7b4043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bb7b4043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8e3b0721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8e3b0721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e3b07214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e3b07214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8e3b0721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8e3b0721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9384004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9384004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e3b07214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e3b0721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083c3c2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083c3c2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9384004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9384004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79384004a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79384004a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9384004a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9384004a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9384004a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9384004a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9384004a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9384004a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9384004a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9384004a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9384004a9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79384004a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9384004a9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79384004a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9384004a9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9384004a9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9384004a9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9384004a9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e3b07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e3b07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9384004a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9384004a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9384004a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9384004a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9384004a9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9384004a9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9384004a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9384004a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9384004a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79384004a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79384004a9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79384004a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79384004a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79384004a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79384004a9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79384004a9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79384004a9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79384004a9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6bb7b404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6bb7b404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e3b072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8e3b072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bb7b404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bb7b404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6bb7b4043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6bb7b4043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9384004a9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9384004a9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6bb7b4043d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6bb7b4043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79384004a9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79384004a9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9384004a9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9384004a9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6bb7b4043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6bb7b4043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6bb7b4043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6bb7b4043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6bb7b4043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6bb7b4043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6bb7b4043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6bb7b4043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19b4f74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19b4f74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6bb7b4043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6bb7b4043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bb7b4043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bb7b4043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79384004a9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79384004a9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9384004a9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9384004a9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6bb7b4043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6bb7b4043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6bb7b4043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6bb7b4043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79384004a9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79384004a9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9384004a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9384004a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083c3c28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083c3c28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8e3b072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8e3b072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8e3b0721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8e3b0721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e3b0721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e3b0721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52" name="Google Shape;52;p13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Graphic / Right">
  <p:cSld name="CUSTOM_6_2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85800" y="1362000"/>
            <a:ext cx="3048000" cy="9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85800" y="2495550"/>
            <a:ext cx="22860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64" name="Google Shape;64;p14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66" name="Google Shape;66;p14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67" name="Google Shape;67;p14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14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" name="Google Shape;71;p14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72" name="Google Shape;72;p14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3" name="Google Shape;73;p14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74" name="Google Shape;74;p14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14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14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14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14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79" name="Google Shape;79;p14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" showMasterSp="0">
  <p:cSld name="Chart Slide">
    <p:bg>
      <p:bgPr>
        <a:solidFill>
          <a:srgbClr val="FFF7E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lide" showMasterSp="0">
  <p:cSld name="Code Slide">
    <p:bg>
      <p:bgPr>
        <a:solidFill>
          <a:srgbClr val="41414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Quote">
  <p:cSld name="(Avoid) Title, Subtitle, Bullet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1803827" y="3307013"/>
            <a:ext cx="167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661452" y="3562162"/>
            <a:ext cx="2538300" cy="401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●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○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100"/>
              <a:buFont typeface="Roboto"/>
              <a:buChar char="■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1119778" y="1559503"/>
            <a:ext cx="6162600" cy="140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51390" t="0"/>
          <a:stretch/>
        </p:blipFill>
        <p:spPr>
          <a:xfrm rot="5400000">
            <a:off x="1094392" y="3509616"/>
            <a:ext cx="473595" cy="54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7676" l="0" r="0" t="17669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with long title and links" showMasterSp="0">
  <p:cSld name="thank you_2_1">
    <p:bg>
      <p:bgPr>
        <a:solidFill>
          <a:srgbClr val="FFFFFF">
            <a:alpha val="16540"/>
          </a:srgbClr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631206" y="3394750"/>
            <a:ext cx="1558200" cy="27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1791" y="3301378"/>
            <a:ext cx="504884" cy="50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803250" y="3498277"/>
            <a:ext cx="473400" cy="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5581706" y="2741841"/>
            <a:ext cx="3373200" cy="1228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5581706" y="2396297"/>
            <a:ext cx="2856600" cy="272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803250" y="1852941"/>
            <a:ext cx="3853800" cy="1419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1631203" y="3695691"/>
            <a:ext cx="3138900" cy="315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at's Next?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799331" y="1202981"/>
            <a:ext cx="6278100" cy="837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799331" y="2116988"/>
            <a:ext cx="6201600" cy="216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resentation Title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2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07" name="Google Shape;107;p22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15" name="Google Shape;1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9" name="Google Shape;119;p2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20" name="Google Shape;120;p2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21" name="Google Shape;121;p2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2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26" name="Google Shape;126;p2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" name="Google Shape;127;p2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28" name="Google Shape;128;p2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_Break + image">
  <p:cSld name="CUSTOM_2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35" name="Google Shape;135;p2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36" name="Google Shape;136;p2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7" name="Google Shape;137;p2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2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42" name="Google Shape;142;p2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3" name="Google Shape;143;p2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44" name="Google Shape;144;p2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GCP content">
  <p:cSld name="CUSTOM_3_1_1_1_1_1_1_1_1_1_1_1_2_1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152" name="Google Shape;152;p25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153" name="Google Shape;153;p25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154" name="Google Shape;154;p25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25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169" name="Google Shape;169;p25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ody w/ Content">
  <p:cSld name="Body w/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75" name="Google Shape;17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9925" y="4770000"/>
            <a:ext cx="1145428" cy="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356616" y="612648"/>
            <a:ext cx="7891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i="0" sz="30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56616" y="1627632"/>
            <a:ext cx="2386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2pPr>
            <a:lvl3pPr indent="-228600" lvl="2" marL="13716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 u="none" cap="none" strike="noStrike">
                <a:solidFill>
                  <a:schemeClr val="accent1"/>
                </a:solidFill>
              </a:defRPr>
            </a:lvl3pPr>
            <a:lvl4pPr indent="-228600" lvl="3" marL="18288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4pPr>
            <a:lvl5pPr indent="-228600" lvl="4" marL="22860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 u="none" cap="none" strike="noStrike">
                <a:solidFill>
                  <a:schemeClr val="dk2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8" name="Google Shape;178;p26"/>
          <p:cNvCxnSpPr/>
          <p:nvPr/>
        </p:nvCxnSpPr>
        <p:spPr>
          <a:xfrm>
            <a:off x="2779776" y="1763475"/>
            <a:ext cx="0" cy="26721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">
  <p:cSld name="CUSTOM_3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1" name="Google Shape;181;p2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82" name="Google Shape;182;p2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2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88" name="Google Shape;188;p2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" name="Google Shape;189;p2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0" name="Google Shape;190;p2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_Title + photo">
  <p:cSld name="CUSTOM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8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01" name="Google Shape;201;p28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06" name="Google Shape;206;p28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8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+ Title (Opt 02)" type="obj">
  <p:cSld name="OBJEC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215" name="Google Shape;215;p2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217" name="Google Shape;2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223" name="Google Shape;223;p3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24" name="Google Shape;224;p3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25" name="Google Shape;225;p3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3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30" name="Google Shape;230;p3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" name="Google Shape;231;p3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32" name="Google Shape;232;p3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 1">
  <p:cSld name="CUSTOM_3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3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40" name="Google Shape;240;p3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41" name="Google Shape;241;p3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3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46" name="Google Shape;246;p3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3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48" name="Google Shape;248;p3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with title">
  <p:cSld name="Image Slide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923750" y="537888"/>
            <a:ext cx="7308000" cy="537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er">
  <p:cSld name="Image Slide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">
  <p:cSld name="Image Slide_5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fe Zone Blank 1">
  <p:cSld name="Image Slide_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github.com/GoogleCloudPlatform/keras-idiomatic-programmer" TargetMode="External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6.png"/><Relationship Id="rId13" Type="http://schemas.openxmlformats.org/officeDocument/2006/relationships/image" Target="../media/image24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26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/>
          <p:nvPr/>
        </p:nvSpPr>
        <p:spPr>
          <a:xfrm>
            <a:off x="571509" y="575766"/>
            <a:ext cx="25671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6002578" y="575766"/>
            <a:ext cx="25671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578147" y="1723041"/>
            <a:ext cx="5124300" cy="283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 txBox="1"/>
          <p:nvPr/>
        </p:nvSpPr>
        <p:spPr>
          <a:xfrm>
            <a:off x="5998491" y="233166"/>
            <a:ext cx="2735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3073550" y="3626534"/>
            <a:ext cx="16359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Andrew Ferlitsch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AI / Developer Relations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@aferlitsch</a:t>
            </a:r>
            <a:endParaRPr sz="11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6"/>
          <p:cNvSpPr txBox="1"/>
          <p:nvPr>
            <p:ph idx="4294967295" type="subTitle"/>
          </p:nvPr>
        </p:nvSpPr>
        <p:spPr>
          <a:xfrm>
            <a:off x="831844" y="1896984"/>
            <a:ext cx="4870500" cy="12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br>
              <a:rPr b="1" lang="en" sz="1800">
                <a:solidFill>
                  <a:schemeClr val="accent1"/>
                </a:solidFill>
              </a:rPr>
            </a:br>
            <a:r>
              <a:rPr b="1" lang="en" sz="1800">
                <a:solidFill>
                  <a:schemeClr val="accent1"/>
                </a:solidFill>
              </a:rPr>
              <a:t>Full-In Production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6582497" y="4006894"/>
            <a:ext cx="19848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50" y="2570676"/>
            <a:ext cx="2241701" cy="19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154300" y="4768750"/>
            <a:ext cx="6892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Code, Notebooks:</a:t>
            </a:r>
            <a:r>
              <a:rPr lang="en" sz="1000"/>
              <a:t>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https://github.com/GoogleCloudPlatform/keras-idiomatic-programmer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6775" y="552375"/>
            <a:ext cx="1984799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Home Vision Analysis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/>
          <p:nvPr/>
        </p:nvSpPr>
        <p:spPr>
          <a:xfrm>
            <a:off x="311700" y="238640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Binary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68" name="Google Shape;468;p45"/>
          <p:cNvSpPr/>
          <p:nvPr/>
        </p:nvSpPr>
        <p:spPr>
          <a:xfrm>
            <a:off x="1392925" y="2525450"/>
            <a:ext cx="1080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1645025" y="1428750"/>
            <a:ext cx="4649100" cy="1413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1645025" y="2924975"/>
            <a:ext cx="4649100" cy="1531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3575675" y="1142850"/>
            <a:ext cx="78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Interior</a:t>
            </a:r>
            <a:endParaRPr b="1" sz="1000"/>
          </a:p>
        </p:txBody>
      </p:sp>
      <p:sp>
        <p:nvSpPr>
          <p:cNvPr id="472" name="Google Shape;472;p45"/>
          <p:cNvSpPr txBox="1"/>
          <p:nvPr/>
        </p:nvSpPr>
        <p:spPr>
          <a:xfrm>
            <a:off x="3619975" y="4456175"/>
            <a:ext cx="787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Exterior</a:t>
            </a:r>
            <a:endParaRPr b="1" sz="1000"/>
          </a:p>
        </p:txBody>
      </p:sp>
      <p:sp>
        <p:nvSpPr>
          <p:cNvPr id="473" name="Google Shape;473;p45"/>
          <p:cNvSpPr/>
          <p:nvPr/>
        </p:nvSpPr>
        <p:spPr>
          <a:xfrm>
            <a:off x="6379925" y="1463325"/>
            <a:ext cx="323700" cy="30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6874175" y="146332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</a:t>
            </a:r>
            <a:endParaRPr sz="1200"/>
          </a:p>
        </p:txBody>
      </p:sp>
      <p:sp>
        <p:nvSpPr>
          <p:cNvPr id="475" name="Google Shape;475;p45"/>
          <p:cNvSpPr/>
          <p:nvPr/>
        </p:nvSpPr>
        <p:spPr>
          <a:xfrm>
            <a:off x="6874175" y="250795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76" name="Google Shape;476;p45"/>
          <p:cNvSpPr/>
          <p:nvPr/>
        </p:nvSpPr>
        <p:spPr>
          <a:xfrm>
            <a:off x="6874175" y="35525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77" name="Google Shape;477;p45"/>
          <p:cNvSpPr txBox="1"/>
          <p:nvPr/>
        </p:nvSpPr>
        <p:spPr>
          <a:xfrm>
            <a:off x="8006600" y="16891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Market Appeal</a:t>
            </a:r>
            <a:endParaRPr b="1" sz="1000"/>
          </a:p>
        </p:txBody>
      </p:sp>
      <p:sp>
        <p:nvSpPr>
          <p:cNvPr id="478" name="Google Shape;478;p45"/>
          <p:cNvSpPr txBox="1"/>
          <p:nvPr/>
        </p:nvSpPr>
        <p:spPr>
          <a:xfrm>
            <a:off x="8006600" y="27415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Valuation</a:t>
            </a:r>
            <a:endParaRPr b="1" sz="1000"/>
          </a:p>
        </p:txBody>
      </p:sp>
      <p:sp>
        <p:nvSpPr>
          <p:cNvPr id="479" name="Google Shape;479;p45"/>
          <p:cNvSpPr txBox="1"/>
          <p:nvPr/>
        </p:nvSpPr>
        <p:spPr>
          <a:xfrm>
            <a:off x="7973650" y="379397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Renovation</a:t>
            </a:r>
            <a:endParaRPr b="1" sz="1000"/>
          </a:p>
        </p:txBody>
      </p:sp>
      <p:sp>
        <p:nvSpPr>
          <p:cNvPr id="480" name="Google Shape;480;p45"/>
          <p:cNvSpPr txBox="1"/>
          <p:nvPr/>
        </p:nvSpPr>
        <p:spPr>
          <a:xfrm>
            <a:off x="8064125" y="2987075"/>
            <a:ext cx="710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Sell, Rent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8064125" y="4012175"/>
            <a:ext cx="710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Repairs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8105950" y="1896075"/>
            <a:ext cx="787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Demographic</a:t>
            </a:r>
            <a:endParaRPr sz="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Home Vision Analysis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/>
          <p:nvPr/>
        </p:nvSpPr>
        <p:spPr>
          <a:xfrm>
            <a:off x="2605450" y="2386450"/>
            <a:ext cx="1302300" cy="6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6"/>
          <p:cNvSpPr/>
          <p:nvPr/>
        </p:nvSpPr>
        <p:spPr>
          <a:xfrm>
            <a:off x="1323425" y="326080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91" name="Google Shape;491;p46"/>
          <p:cNvSpPr/>
          <p:nvPr/>
        </p:nvSpPr>
        <p:spPr>
          <a:xfrm>
            <a:off x="1323425" y="226282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492" name="Google Shape;492;p46"/>
          <p:cNvSpPr txBox="1"/>
          <p:nvPr/>
        </p:nvSpPr>
        <p:spPr>
          <a:xfrm>
            <a:off x="2395863" y="35696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493" name="Google Shape;493;p46"/>
          <p:cNvSpPr/>
          <p:nvPr/>
        </p:nvSpPr>
        <p:spPr>
          <a:xfrm>
            <a:off x="4109350" y="12181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494" name="Google Shape;494;p46"/>
          <p:cNvSpPr/>
          <p:nvPr/>
        </p:nvSpPr>
        <p:spPr>
          <a:xfrm>
            <a:off x="4109350" y="2225850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</a:t>
            </a:r>
            <a:endParaRPr sz="1200"/>
          </a:p>
        </p:txBody>
      </p:sp>
      <p:sp>
        <p:nvSpPr>
          <p:cNvPr id="495" name="Google Shape;495;p46"/>
          <p:cNvSpPr/>
          <p:nvPr/>
        </p:nvSpPr>
        <p:spPr>
          <a:xfrm>
            <a:off x="4109350" y="3198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Regressor</a:t>
            </a:r>
            <a:endParaRPr sz="1200"/>
          </a:p>
        </p:txBody>
      </p:sp>
      <p:sp>
        <p:nvSpPr>
          <p:cNvPr id="496" name="Google Shape;496;p46"/>
          <p:cNvSpPr/>
          <p:nvPr/>
        </p:nvSpPr>
        <p:spPr>
          <a:xfrm>
            <a:off x="952700" y="2225850"/>
            <a:ext cx="198000" cy="18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3591900" y="1218175"/>
            <a:ext cx="391200" cy="28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5181788" y="15270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499" name="Google Shape;499;p46"/>
          <p:cNvSpPr txBox="1"/>
          <p:nvPr/>
        </p:nvSpPr>
        <p:spPr>
          <a:xfrm>
            <a:off x="2655348" y="2262825"/>
            <a:ext cx="853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Amenities</a:t>
            </a:r>
            <a:endParaRPr b="1" sz="1000"/>
          </a:p>
        </p:txBody>
      </p:sp>
      <p:sp>
        <p:nvSpPr>
          <p:cNvPr id="500" name="Google Shape;500;p46"/>
          <p:cNvSpPr txBox="1"/>
          <p:nvPr/>
        </p:nvSpPr>
        <p:spPr>
          <a:xfrm>
            <a:off x="5181788" y="253470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Market Appeal</a:t>
            </a:r>
            <a:endParaRPr b="1" sz="1000"/>
          </a:p>
        </p:txBody>
      </p:sp>
      <p:sp>
        <p:nvSpPr>
          <p:cNvPr id="501" name="Google Shape;501;p46"/>
          <p:cNvSpPr txBox="1"/>
          <p:nvPr/>
        </p:nvSpPr>
        <p:spPr>
          <a:xfrm>
            <a:off x="5232163" y="350772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Valuation</a:t>
            </a:r>
            <a:endParaRPr b="1" sz="1000"/>
          </a:p>
        </p:txBody>
      </p:sp>
      <p:sp>
        <p:nvSpPr>
          <p:cNvPr id="502" name="Google Shape;502;p46"/>
          <p:cNvSpPr/>
          <p:nvPr/>
        </p:nvSpPr>
        <p:spPr>
          <a:xfrm rot="5400000">
            <a:off x="4211600" y="1837325"/>
            <a:ext cx="375900" cy="5117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"/>
          <p:cNvSpPr/>
          <p:nvPr/>
        </p:nvSpPr>
        <p:spPr>
          <a:xfrm>
            <a:off x="6624950" y="1218175"/>
            <a:ext cx="391200" cy="28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6"/>
          <p:cNvSpPr txBox="1"/>
          <p:nvPr/>
        </p:nvSpPr>
        <p:spPr>
          <a:xfrm>
            <a:off x="1194950" y="1653150"/>
            <a:ext cx="146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Two-Tier:</a:t>
            </a:r>
            <a:br>
              <a:rPr lang="en" sz="800">
                <a:solidFill>
                  <a:srgbClr val="3C78D8"/>
                </a:solidFill>
              </a:rPr>
            </a:br>
            <a:r>
              <a:rPr lang="en" sz="800">
                <a:solidFill>
                  <a:srgbClr val="3C78D8"/>
                </a:solidFill>
              </a:rPr>
              <a:t>Coarse (e.g. room type)</a:t>
            </a:r>
            <a:endParaRPr sz="8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Detail (e.g., items in room)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2515550" y="2121768"/>
            <a:ext cx="1019400" cy="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 Crops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7239950" y="2456428"/>
            <a:ext cx="1302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Dense Embeddings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186825" y="2941800"/>
            <a:ext cx="9099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</a:t>
            </a:r>
            <a:endParaRPr sz="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Sports Broadcasting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/>
          <p:nvPr/>
        </p:nvSpPr>
        <p:spPr>
          <a:xfrm>
            <a:off x="113925" y="1945575"/>
            <a:ext cx="894300" cy="1417100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</a:t>
            </a:r>
            <a:br>
              <a:rPr lang="en"/>
            </a:br>
            <a:r>
              <a:rPr lang="en"/>
              <a:t>Video</a:t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 rot="-5400000">
            <a:off x="805795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6" name="Google Shape;516;p47"/>
          <p:cNvSpPr/>
          <p:nvPr/>
        </p:nvSpPr>
        <p:spPr>
          <a:xfrm>
            <a:off x="1406182" y="171221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Shared</a:t>
            </a:r>
            <a:br>
              <a:rPr b="1" lang="en" sz="900"/>
            </a:br>
            <a:r>
              <a:rPr b="1" lang="en" sz="900"/>
              <a:t>Conv</a:t>
            </a:r>
            <a:br>
              <a:rPr b="1" lang="en" sz="900"/>
            </a:br>
            <a:r>
              <a:rPr b="1" lang="en" sz="900"/>
              <a:t>Net</a:t>
            </a:r>
            <a:endParaRPr b="1" sz="900"/>
          </a:p>
        </p:txBody>
      </p:sp>
      <p:sp>
        <p:nvSpPr>
          <p:cNvPr id="517" name="Google Shape;517;p47"/>
          <p:cNvSpPr/>
          <p:nvPr/>
        </p:nvSpPr>
        <p:spPr>
          <a:xfrm rot="-5400000">
            <a:off x="2046145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2630757" y="171221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Object</a:t>
            </a:r>
            <a:br>
              <a:rPr b="1" lang="en" sz="900"/>
            </a:br>
            <a:r>
              <a:rPr b="1" lang="en" sz="900"/>
              <a:t>Detection</a:t>
            </a:r>
            <a:endParaRPr b="1" sz="900"/>
          </a:p>
        </p:txBody>
      </p:sp>
      <p:sp>
        <p:nvSpPr>
          <p:cNvPr id="519" name="Google Shape;519;p47"/>
          <p:cNvSpPr/>
          <p:nvPr/>
        </p:nvSpPr>
        <p:spPr>
          <a:xfrm rot="-5400000">
            <a:off x="3254970" y="25763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3922600" y="2123275"/>
            <a:ext cx="953100" cy="1071252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Object Level</a:t>
            </a:r>
            <a:br>
              <a:rPr lang="en" sz="800"/>
            </a:br>
            <a:r>
              <a:rPr lang="en" sz="800"/>
              <a:t>Embeddings</a:t>
            </a:r>
            <a:endParaRPr sz="800"/>
          </a:p>
        </p:txBody>
      </p:sp>
      <p:sp>
        <p:nvSpPr>
          <p:cNvPr id="521" name="Google Shape;521;p47"/>
          <p:cNvSpPr/>
          <p:nvPr/>
        </p:nvSpPr>
        <p:spPr>
          <a:xfrm rot="-5400000">
            <a:off x="4794873" y="213157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47"/>
          <p:cNvSpPr/>
          <p:nvPr/>
        </p:nvSpPr>
        <p:spPr>
          <a:xfrm>
            <a:off x="5233050" y="1486546"/>
            <a:ext cx="842400" cy="1369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Face</a:t>
            </a:r>
            <a:br>
              <a:rPr b="1" lang="en" sz="900"/>
            </a:br>
            <a:r>
              <a:rPr b="1" lang="en" sz="900"/>
              <a:t>Recognition</a:t>
            </a:r>
            <a:br>
              <a:rPr b="1" lang="en" sz="900"/>
            </a:br>
            <a:r>
              <a:rPr b="1" lang="en" sz="900"/>
              <a:t>(Player)</a:t>
            </a:r>
            <a:endParaRPr b="1" sz="900"/>
          </a:p>
        </p:txBody>
      </p:sp>
      <p:sp>
        <p:nvSpPr>
          <p:cNvPr id="523" name="Google Shape;523;p47"/>
          <p:cNvSpPr/>
          <p:nvPr/>
        </p:nvSpPr>
        <p:spPr>
          <a:xfrm rot="-5400000">
            <a:off x="5955498" y="2097646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4" name="Google Shape;524;p47"/>
          <p:cNvSpPr/>
          <p:nvPr/>
        </p:nvSpPr>
        <p:spPr>
          <a:xfrm>
            <a:off x="6393425" y="1486546"/>
            <a:ext cx="842400" cy="1369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Pose</a:t>
            </a:r>
            <a:br>
              <a:rPr b="1" lang="en" sz="900"/>
            </a:br>
            <a:r>
              <a:rPr b="1" lang="en" sz="900"/>
              <a:t>Estimation</a:t>
            </a:r>
            <a:endParaRPr b="1" sz="900"/>
          </a:p>
        </p:txBody>
      </p:sp>
      <p:sp>
        <p:nvSpPr>
          <p:cNvPr id="525" name="Google Shape;525;p47"/>
          <p:cNvSpPr txBox="1"/>
          <p:nvPr/>
        </p:nvSpPr>
        <p:spPr>
          <a:xfrm>
            <a:off x="2169725" y="1089913"/>
            <a:ext cx="953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What is in the frame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26" name="Google Shape;526;p47"/>
          <p:cNvCxnSpPr>
            <a:stCxn id="525" idx="3"/>
          </p:cNvCxnSpPr>
          <p:nvPr/>
        </p:nvCxnSpPr>
        <p:spPr>
          <a:xfrm>
            <a:off x="3122825" y="1274413"/>
            <a:ext cx="894300" cy="87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47"/>
          <p:cNvSpPr txBox="1"/>
          <p:nvPr/>
        </p:nvSpPr>
        <p:spPr>
          <a:xfrm>
            <a:off x="3855325" y="140370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Who(m) is(are) the player(s)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28" name="Google Shape;528;p47"/>
          <p:cNvCxnSpPr/>
          <p:nvPr/>
        </p:nvCxnSpPr>
        <p:spPr>
          <a:xfrm>
            <a:off x="4715825" y="1712225"/>
            <a:ext cx="490800" cy="1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47"/>
          <p:cNvSpPr/>
          <p:nvPr/>
        </p:nvSpPr>
        <p:spPr>
          <a:xfrm>
            <a:off x="5496750" y="2946825"/>
            <a:ext cx="315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>
            <a:off x="4059250" y="3362675"/>
            <a:ext cx="463200" cy="1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/>
          <p:nvPr/>
        </p:nvSpPr>
        <p:spPr>
          <a:xfrm>
            <a:off x="4017125" y="3556900"/>
            <a:ext cx="3218724" cy="263574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Dense Embedding</a:t>
            </a:r>
            <a:endParaRPr sz="1000"/>
          </a:p>
        </p:txBody>
      </p:sp>
      <p:sp>
        <p:nvSpPr>
          <p:cNvPr id="532" name="Google Shape;532;p47"/>
          <p:cNvSpPr/>
          <p:nvPr/>
        </p:nvSpPr>
        <p:spPr>
          <a:xfrm>
            <a:off x="3613575" y="4065025"/>
            <a:ext cx="11835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Predictive Action</a:t>
            </a:r>
            <a:br>
              <a:rPr b="1" lang="en" sz="900"/>
            </a:br>
            <a:r>
              <a:rPr b="1" lang="en" sz="900"/>
              <a:t>(non-RNN)</a:t>
            </a:r>
            <a:endParaRPr b="1" sz="900"/>
          </a:p>
        </p:txBody>
      </p:sp>
      <p:sp>
        <p:nvSpPr>
          <p:cNvPr id="533" name="Google Shape;533;p47"/>
          <p:cNvSpPr/>
          <p:nvPr/>
        </p:nvSpPr>
        <p:spPr>
          <a:xfrm>
            <a:off x="4059250" y="3877038"/>
            <a:ext cx="463200" cy="131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"/>
          <p:cNvSpPr/>
          <p:nvPr/>
        </p:nvSpPr>
        <p:spPr>
          <a:xfrm>
            <a:off x="6618000" y="2946825"/>
            <a:ext cx="315000" cy="51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 rot="-5400000">
            <a:off x="46609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>
            <a:off x="506912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Image Captioning</a:t>
            </a:r>
            <a:endParaRPr b="1" sz="900"/>
          </a:p>
        </p:txBody>
      </p:sp>
      <p:sp>
        <p:nvSpPr>
          <p:cNvPr id="537" name="Google Shape;537;p47"/>
          <p:cNvSpPr txBox="1"/>
          <p:nvPr/>
        </p:nvSpPr>
        <p:spPr>
          <a:xfrm>
            <a:off x="2248575" y="387705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What is happening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38" name="Google Shape;538;p47"/>
          <p:cNvCxnSpPr>
            <a:endCxn id="532" idx="1"/>
          </p:cNvCxnSpPr>
          <p:nvPr/>
        </p:nvCxnSpPr>
        <p:spPr>
          <a:xfrm>
            <a:off x="3314775" y="4127725"/>
            <a:ext cx="2988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7"/>
          <p:cNvSpPr/>
          <p:nvPr/>
        </p:nvSpPr>
        <p:spPr>
          <a:xfrm rot="-5400000">
            <a:off x="60838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647077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Translation</a:t>
            </a:r>
            <a:br>
              <a:rPr b="1" lang="en" sz="900"/>
            </a:br>
            <a:r>
              <a:rPr b="1" lang="en" sz="900"/>
              <a:t>(Market)</a:t>
            </a:r>
            <a:endParaRPr b="1" sz="900"/>
          </a:p>
        </p:txBody>
      </p:sp>
      <p:sp>
        <p:nvSpPr>
          <p:cNvPr id="541" name="Google Shape;541;p47"/>
          <p:cNvSpPr/>
          <p:nvPr/>
        </p:nvSpPr>
        <p:spPr>
          <a:xfrm rot="-5400000">
            <a:off x="7464286" y="4318221"/>
            <a:ext cx="519000" cy="147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829925" y="4065025"/>
            <a:ext cx="1125600" cy="6534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Text-to-Speech</a:t>
            </a:r>
            <a:endParaRPr b="1" sz="900"/>
          </a:p>
        </p:txBody>
      </p:sp>
      <p:sp>
        <p:nvSpPr>
          <p:cNvPr id="543" name="Google Shape;543;p47"/>
          <p:cNvSpPr txBox="1"/>
          <p:nvPr/>
        </p:nvSpPr>
        <p:spPr>
          <a:xfrm>
            <a:off x="6497175" y="4825800"/>
            <a:ext cx="107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Closed Caption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44" name="Google Shape;544;p47"/>
          <p:cNvCxnSpPr/>
          <p:nvPr/>
        </p:nvCxnSpPr>
        <p:spPr>
          <a:xfrm flipH="1" rot="5400000">
            <a:off x="6834150" y="4780650"/>
            <a:ext cx="125400" cy="7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7"/>
          <p:cNvSpPr txBox="1"/>
          <p:nvPr/>
        </p:nvSpPr>
        <p:spPr>
          <a:xfrm>
            <a:off x="7374250" y="3194525"/>
            <a:ext cx="1072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Market Specific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Language</a:t>
            </a:r>
            <a:endParaRPr b="1" sz="800">
              <a:solidFill>
                <a:srgbClr val="0097A7"/>
              </a:solidFill>
            </a:endParaRPr>
          </a:p>
        </p:txBody>
      </p:sp>
      <p:cxnSp>
        <p:nvCxnSpPr>
          <p:cNvPr id="546" name="Google Shape;546;p47"/>
          <p:cNvCxnSpPr/>
          <p:nvPr/>
        </p:nvCxnSpPr>
        <p:spPr>
          <a:xfrm rot="5400000">
            <a:off x="7341200" y="3627650"/>
            <a:ext cx="417300" cy="33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Self-Checkout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2" name="Google Shape;5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8"/>
          <p:cNvSpPr/>
          <p:nvPr/>
        </p:nvSpPr>
        <p:spPr>
          <a:xfrm>
            <a:off x="1418825" y="3079775"/>
            <a:ext cx="1795800" cy="1417800"/>
          </a:xfrm>
          <a:prstGeom prst="cube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Checkout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Kiosk</a:t>
            </a:r>
            <a:endParaRPr/>
          </a:p>
        </p:txBody>
      </p:sp>
      <p:sp>
        <p:nvSpPr>
          <p:cNvPr id="554" name="Google Shape;554;p48"/>
          <p:cNvSpPr/>
          <p:nvPr/>
        </p:nvSpPr>
        <p:spPr>
          <a:xfrm>
            <a:off x="1781150" y="2333450"/>
            <a:ext cx="1417800" cy="730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Scanner</a:t>
            </a:r>
            <a:endParaRPr sz="1200"/>
          </a:p>
        </p:txBody>
      </p:sp>
      <p:sp>
        <p:nvSpPr>
          <p:cNvPr id="555" name="Google Shape;555;p48"/>
          <p:cNvSpPr/>
          <p:nvPr/>
        </p:nvSpPr>
        <p:spPr>
          <a:xfrm>
            <a:off x="2860275" y="3635600"/>
            <a:ext cx="1260300" cy="861900"/>
          </a:xfrm>
          <a:prstGeom prst="cube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</a:t>
            </a:r>
            <a:endParaRPr/>
          </a:p>
        </p:txBody>
      </p:sp>
      <p:sp>
        <p:nvSpPr>
          <p:cNvPr id="556" name="Google Shape;556;p48"/>
          <p:cNvSpPr/>
          <p:nvPr/>
        </p:nvSpPr>
        <p:spPr>
          <a:xfrm>
            <a:off x="1781150" y="1945525"/>
            <a:ext cx="1417800" cy="387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Camera</a:t>
            </a:r>
            <a:endParaRPr sz="1200"/>
          </a:p>
        </p:txBody>
      </p:sp>
      <p:sp>
        <p:nvSpPr>
          <p:cNvPr id="557" name="Google Shape;557;p48"/>
          <p:cNvSpPr txBox="1"/>
          <p:nvPr/>
        </p:nvSpPr>
        <p:spPr>
          <a:xfrm>
            <a:off x="4187275" y="3824450"/>
            <a:ext cx="1125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Barcode to weight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check.</a:t>
            </a:r>
            <a:endParaRPr b="1" sz="800">
              <a:solidFill>
                <a:srgbClr val="0097A7"/>
              </a:solidFill>
            </a:endParaRPr>
          </a:p>
        </p:txBody>
      </p:sp>
      <p:sp>
        <p:nvSpPr>
          <p:cNvPr id="558" name="Google Shape;558;p48"/>
          <p:cNvSpPr/>
          <p:nvPr/>
        </p:nvSpPr>
        <p:spPr>
          <a:xfrm>
            <a:off x="3526023" y="1762100"/>
            <a:ext cx="1067100" cy="484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Object Detection Counting</a:t>
            </a:r>
            <a:endParaRPr b="1" sz="900"/>
          </a:p>
        </p:txBody>
      </p:sp>
      <p:cxnSp>
        <p:nvCxnSpPr>
          <p:cNvPr id="559" name="Google Shape;559;p48"/>
          <p:cNvCxnSpPr>
            <a:endCxn id="556" idx="6"/>
          </p:cNvCxnSpPr>
          <p:nvPr/>
        </p:nvCxnSpPr>
        <p:spPr>
          <a:xfrm flipH="1">
            <a:off x="3198950" y="1991275"/>
            <a:ext cx="271500" cy="14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8"/>
          <p:cNvSpPr/>
          <p:nvPr/>
        </p:nvSpPr>
        <p:spPr>
          <a:xfrm>
            <a:off x="5311625" y="1863325"/>
            <a:ext cx="271500" cy="2079600"/>
          </a:xfrm>
          <a:prstGeom prst="rightBrace">
            <a:avLst>
              <a:gd fmla="val 8333" name="adj1"/>
              <a:gd fmla="val 48860" name="adj2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8"/>
          <p:cNvSpPr txBox="1"/>
          <p:nvPr/>
        </p:nvSpPr>
        <p:spPr>
          <a:xfrm>
            <a:off x="5652150" y="2524700"/>
            <a:ext cx="112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Lock Screen, requires attendant to unlock (non-accustorial)</a:t>
            </a:r>
            <a:endParaRPr b="1" sz="800">
              <a:solidFill>
                <a:srgbClr val="0097A7"/>
              </a:solidFill>
            </a:endParaRPr>
          </a:p>
        </p:txBody>
      </p:sp>
      <p:pic>
        <p:nvPicPr>
          <p:cNvPr id="562" name="Google Shape;5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675" y="2139475"/>
            <a:ext cx="992275" cy="9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/>
          <p:nvPr/>
        </p:nvSpPr>
        <p:spPr>
          <a:xfrm>
            <a:off x="2080500" y="4536975"/>
            <a:ext cx="118200" cy="48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750" y="2139475"/>
            <a:ext cx="1260300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8"/>
          <p:cNvSpPr/>
          <p:nvPr/>
        </p:nvSpPr>
        <p:spPr>
          <a:xfrm>
            <a:off x="6874348" y="4013300"/>
            <a:ext cx="1067100" cy="4842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Theft</a:t>
            </a:r>
            <a:endParaRPr b="1"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Detection Model (RL)</a:t>
            </a:r>
            <a:endParaRPr b="1" sz="900"/>
          </a:p>
        </p:txBody>
      </p:sp>
      <p:sp>
        <p:nvSpPr>
          <p:cNvPr id="566" name="Google Shape;566;p48"/>
          <p:cNvSpPr/>
          <p:nvPr/>
        </p:nvSpPr>
        <p:spPr>
          <a:xfrm rot="-5400000">
            <a:off x="4727525" y="2250075"/>
            <a:ext cx="118200" cy="54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9200" y="2922750"/>
            <a:ext cx="1738425" cy="17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8"/>
          <p:cNvSpPr txBox="1"/>
          <p:nvPr/>
        </p:nvSpPr>
        <p:spPr>
          <a:xfrm>
            <a:off x="7443525" y="1642550"/>
            <a:ext cx="1125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Exit Attendant</a:t>
            </a:r>
            <a:endParaRPr b="1" sz="1000"/>
          </a:p>
        </p:txBody>
      </p:sp>
      <p:sp>
        <p:nvSpPr>
          <p:cNvPr id="569" name="Google Shape;569;p48"/>
          <p:cNvSpPr/>
          <p:nvPr/>
        </p:nvSpPr>
        <p:spPr>
          <a:xfrm>
            <a:off x="7364725" y="4497500"/>
            <a:ext cx="173400" cy="406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8"/>
          <p:cNvSpPr txBox="1"/>
          <p:nvPr/>
        </p:nvSpPr>
        <p:spPr>
          <a:xfrm>
            <a:off x="7941450" y="3282175"/>
            <a:ext cx="1125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Selectively checks</a:t>
            </a:r>
            <a:endParaRPr b="1" sz="800">
              <a:solidFill>
                <a:srgbClr val="0097A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Items based on learned policy.</a:t>
            </a:r>
            <a:endParaRPr b="1" sz="800"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"/>
          <p:cNvSpPr txBox="1"/>
          <p:nvPr>
            <p:ph type="title"/>
          </p:nvPr>
        </p:nvSpPr>
        <p:spPr>
          <a:xfrm>
            <a:off x="106925" y="42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Power Transmission Lines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6" name="Google Shape;5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75" y="1331175"/>
            <a:ext cx="4295550" cy="3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9"/>
          <p:cNvSpPr/>
          <p:nvPr/>
        </p:nvSpPr>
        <p:spPr>
          <a:xfrm>
            <a:off x="5591413" y="1364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579" name="Google Shape;579;p49"/>
          <p:cNvSpPr/>
          <p:nvPr/>
        </p:nvSpPr>
        <p:spPr>
          <a:xfrm>
            <a:off x="6998025" y="1364875"/>
            <a:ext cx="1019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MultiClass</a:t>
            </a:r>
            <a:br>
              <a:rPr lang="en" sz="1200"/>
            </a:br>
            <a:r>
              <a:rPr lang="en" sz="1200"/>
              <a:t>Classifier</a:t>
            </a:r>
            <a:endParaRPr sz="1200"/>
          </a:p>
        </p:txBody>
      </p:sp>
      <p:sp>
        <p:nvSpPr>
          <p:cNvPr id="580" name="Google Shape;580;p49"/>
          <p:cNvSpPr/>
          <p:nvPr/>
        </p:nvSpPr>
        <p:spPr>
          <a:xfrm rot="-5400000">
            <a:off x="4841295" y="16969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1" name="Google Shape;581;p49"/>
          <p:cNvSpPr/>
          <p:nvPr/>
        </p:nvSpPr>
        <p:spPr>
          <a:xfrm rot="-5400000">
            <a:off x="6403033" y="1696964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2" name="Google Shape;582;p49"/>
          <p:cNvSpPr txBox="1"/>
          <p:nvPr/>
        </p:nvSpPr>
        <p:spPr>
          <a:xfrm>
            <a:off x="8017413" y="1613675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Condition</a:t>
            </a:r>
            <a:endParaRPr b="1" sz="1000"/>
          </a:p>
        </p:txBody>
      </p:sp>
      <p:sp>
        <p:nvSpPr>
          <p:cNvPr id="583" name="Google Shape;583;p49"/>
          <p:cNvSpPr/>
          <p:nvPr/>
        </p:nvSpPr>
        <p:spPr>
          <a:xfrm rot="-1279950">
            <a:off x="4080169" y="1920207"/>
            <a:ext cx="803234" cy="2093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9"/>
          <p:cNvSpPr txBox="1"/>
          <p:nvPr/>
        </p:nvSpPr>
        <p:spPr>
          <a:xfrm>
            <a:off x="4893975" y="1180150"/>
            <a:ext cx="909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Video Stream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85" name="Google Shape;585;p49"/>
          <p:cNvSpPr/>
          <p:nvPr/>
        </p:nvSpPr>
        <p:spPr>
          <a:xfrm rot="462306">
            <a:off x="2072768" y="3346548"/>
            <a:ext cx="4884602" cy="1907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9"/>
          <p:cNvSpPr txBox="1"/>
          <p:nvPr/>
        </p:nvSpPr>
        <p:spPr>
          <a:xfrm>
            <a:off x="4999125" y="2947275"/>
            <a:ext cx="804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Line Impedance Sensors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7319475" y="2334988"/>
            <a:ext cx="376500" cy="730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7021245" y="3132000"/>
            <a:ext cx="1052400" cy="9036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Anomaly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Detection</a:t>
            </a:r>
            <a:endParaRPr sz="1200"/>
          </a:p>
        </p:txBody>
      </p:sp>
      <p:sp>
        <p:nvSpPr>
          <p:cNvPr id="589" name="Google Shape;589;p49"/>
          <p:cNvSpPr txBox="1"/>
          <p:nvPr/>
        </p:nvSpPr>
        <p:spPr>
          <a:xfrm>
            <a:off x="6096575" y="2496025"/>
            <a:ext cx="1214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(Auto) Labeled Data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590" name="Google Shape;590;p49"/>
          <p:cNvSpPr txBox="1"/>
          <p:nvPr/>
        </p:nvSpPr>
        <p:spPr>
          <a:xfrm>
            <a:off x="8091588" y="3440850"/>
            <a:ext cx="105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Maintenance</a:t>
            </a:r>
            <a:endParaRPr b="1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03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8" name="Google Shape;598;p50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Developments in Commercial AutoML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AutoML Today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/>
        </p:nvSpPr>
        <p:spPr>
          <a:xfrm>
            <a:off x="645900" y="1126375"/>
            <a:ext cx="81129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AutoML has came along ways since Google’s paper on Nasnet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Levels of Service.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Transfer Learning (Builtin Algorithms)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Hyperparameter 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Macro-Architecture Search (MobileNet V3)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Micro-</a:t>
            </a:r>
            <a:r>
              <a:rPr lang="en" sz="1800"/>
              <a:t>Architecture</a:t>
            </a:r>
            <a:r>
              <a:rPr lang="en" sz="1800"/>
              <a:t> Search (NasNet, EfficientNet)</a:t>
            </a:r>
            <a:endParaRPr b="1" sz="1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○"/>
            </a:pPr>
            <a:r>
              <a:rPr lang="en" sz="1800">
                <a:solidFill>
                  <a:srgbClr val="A64D79"/>
                </a:solidFill>
              </a:rPr>
              <a:t>[Research] Data Validation</a:t>
            </a:r>
            <a:endParaRPr sz="1800">
              <a:solidFill>
                <a:srgbClr val="A64D79"/>
              </a:solidFill>
            </a:endParaRPr>
          </a:p>
        </p:txBody>
      </p:sp>
      <p:sp>
        <p:nvSpPr>
          <p:cNvPr id="606" name="Google Shape;606;p51"/>
          <p:cNvSpPr txBox="1"/>
          <p:nvPr/>
        </p:nvSpPr>
        <p:spPr>
          <a:xfrm>
            <a:off x="6529800" y="2819875"/>
            <a:ext cx="15516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* not covered</a:t>
            </a:r>
            <a:endParaRPr b="1"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Builtin Algorithms - Transfer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2" name="Google Shape;6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2"/>
          <p:cNvSpPr/>
          <p:nvPr/>
        </p:nvSpPr>
        <p:spPr>
          <a:xfrm>
            <a:off x="1214575" y="23931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</p:txBody>
      </p:sp>
      <p:sp>
        <p:nvSpPr>
          <p:cNvPr id="614" name="Google Shape;614;p52"/>
          <p:cNvSpPr/>
          <p:nvPr/>
        </p:nvSpPr>
        <p:spPr>
          <a:xfrm>
            <a:off x="2816675" y="1621338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Group(s)</a:t>
            </a:r>
            <a:endParaRPr b="1" sz="1000"/>
          </a:p>
        </p:txBody>
      </p:sp>
      <p:sp>
        <p:nvSpPr>
          <p:cNvPr id="615" name="Google Shape;615;p52"/>
          <p:cNvSpPr/>
          <p:nvPr/>
        </p:nvSpPr>
        <p:spPr>
          <a:xfrm rot="-5400000">
            <a:off x="2212113" y="26739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2"/>
          <p:cNvSpPr txBox="1"/>
          <p:nvPr/>
        </p:nvSpPr>
        <p:spPr>
          <a:xfrm>
            <a:off x="771275" y="1433500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Stem Convolutional Group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Preset Input Shape (e.g., (224, 224, 3))</a:t>
            </a:r>
            <a:endParaRPr b="1" sz="800"/>
          </a:p>
        </p:txBody>
      </p:sp>
      <p:sp>
        <p:nvSpPr>
          <p:cNvPr id="617" name="Google Shape;617;p52"/>
          <p:cNvSpPr/>
          <p:nvPr/>
        </p:nvSpPr>
        <p:spPr>
          <a:xfrm>
            <a:off x="5018950" y="1570813"/>
            <a:ext cx="675000" cy="242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(Dense)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sp>
        <p:nvSpPr>
          <p:cNvPr id="618" name="Google Shape;618;p52"/>
          <p:cNvSpPr/>
          <p:nvPr/>
        </p:nvSpPr>
        <p:spPr>
          <a:xfrm rot="-5400000">
            <a:off x="3338738" y="2682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"/>
          <p:cNvSpPr txBox="1"/>
          <p:nvPr/>
        </p:nvSpPr>
        <p:spPr>
          <a:xfrm>
            <a:off x="1879175" y="4374563"/>
            <a:ext cx="174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Model Architecture Specific Convolutional Groups</a:t>
            </a:r>
            <a:endParaRPr b="1" sz="800"/>
          </a:p>
        </p:txBody>
      </p:sp>
      <p:cxnSp>
        <p:nvCxnSpPr>
          <p:cNvPr id="620" name="Google Shape;620;p52"/>
          <p:cNvCxnSpPr>
            <a:endCxn id="614" idx="2"/>
          </p:cNvCxnSpPr>
          <p:nvPr/>
        </p:nvCxnSpPr>
        <p:spPr>
          <a:xfrm rot="-5400000">
            <a:off x="2805575" y="4010838"/>
            <a:ext cx="446400" cy="42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2"/>
          <p:cNvSpPr txBox="1"/>
          <p:nvPr/>
        </p:nvSpPr>
        <p:spPr>
          <a:xfrm>
            <a:off x="6247175" y="2189050"/>
            <a:ext cx="200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Preset Classifier (e.g., 1000 classes)</a:t>
            </a:r>
            <a:endParaRPr b="1" sz="800"/>
          </a:p>
        </p:txBody>
      </p:sp>
      <p:cxnSp>
        <p:nvCxnSpPr>
          <p:cNvPr id="622" name="Google Shape;622;p52"/>
          <p:cNvCxnSpPr/>
          <p:nvPr/>
        </p:nvCxnSpPr>
        <p:spPr>
          <a:xfrm flipH="1" rot="5400000">
            <a:off x="4250800" y="4082825"/>
            <a:ext cx="488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52"/>
          <p:cNvSpPr/>
          <p:nvPr/>
        </p:nvSpPr>
        <p:spPr>
          <a:xfrm>
            <a:off x="4026050" y="1621338"/>
            <a:ext cx="675000" cy="237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Final</a:t>
            </a:r>
            <a:br>
              <a:rPr b="1" lang="en" sz="1000"/>
            </a:br>
            <a:r>
              <a:rPr b="1" lang="en" sz="1000"/>
              <a:t>Pooling</a:t>
            </a:r>
            <a:br>
              <a:rPr b="1" lang="en" sz="1000"/>
            </a:br>
            <a:r>
              <a:rPr b="1" lang="en" sz="1000"/>
              <a:t>Flatten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sp>
        <p:nvSpPr>
          <p:cNvPr id="624" name="Google Shape;624;p52"/>
          <p:cNvSpPr/>
          <p:nvPr/>
        </p:nvSpPr>
        <p:spPr>
          <a:xfrm rot="-5400000">
            <a:off x="4374888" y="2682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52"/>
          <p:cNvCxnSpPr>
            <a:endCxn id="613" idx="0"/>
          </p:cNvCxnSpPr>
          <p:nvPr/>
        </p:nvCxnSpPr>
        <p:spPr>
          <a:xfrm flipH="1" rot="-5400000">
            <a:off x="1410475" y="1907463"/>
            <a:ext cx="526500" cy="44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52"/>
          <p:cNvSpPr txBox="1"/>
          <p:nvPr/>
        </p:nvSpPr>
        <p:spPr>
          <a:xfrm>
            <a:off x="4086700" y="4446150"/>
            <a:ext cx="2539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Final layer before classifier, also called the Bottleneck Layer (Embedding)</a:t>
            </a:r>
            <a:endParaRPr b="1" sz="800"/>
          </a:p>
        </p:txBody>
      </p:sp>
      <p:cxnSp>
        <p:nvCxnSpPr>
          <p:cNvPr id="627" name="Google Shape;627;p52"/>
          <p:cNvCxnSpPr/>
          <p:nvPr/>
        </p:nvCxnSpPr>
        <p:spPr>
          <a:xfrm flipH="1">
            <a:off x="5751575" y="2349725"/>
            <a:ext cx="495600" cy="25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52"/>
          <p:cNvSpPr txBox="1"/>
          <p:nvPr/>
        </p:nvSpPr>
        <p:spPr>
          <a:xfrm>
            <a:off x="3696050" y="1088900"/>
            <a:ext cx="33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Pre-Built Model Architecture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Builtin Algorithms - Transfer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34" name="Google Shape;6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/>
          <p:nvPr/>
        </p:nvSpPr>
        <p:spPr>
          <a:xfrm>
            <a:off x="1915275" y="24561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</p:txBody>
      </p:sp>
      <p:sp>
        <p:nvSpPr>
          <p:cNvPr id="636" name="Google Shape;636;p53"/>
          <p:cNvSpPr/>
          <p:nvPr/>
        </p:nvSpPr>
        <p:spPr>
          <a:xfrm>
            <a:off x="3517375" y="1684338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Group(s)</a:t>
            </a:r>
            <a:endParaRPr b="1" sz="1000"/>
          </a:p>
        </p:txBody>
      </p:sp>
      <p:sp>
        <p:nvSpPr>
          <p:cNvPr id="637" name="Google Shape;637;p53"/>
          <p:cNvSpPr/>
          <p:nvPr/>
        </p:nvSpPr>
        <p:spPr>
          <a:xfrm rot="-5400000">
            <a:off x="2912813" y="27369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 txBox="1"/>
          <p:nvPr/>
        </p:nvSpPr>
        <p:spPr>
          <a:xfrm>
            <a:off x="1471975" y="1496500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Stem Convolutional Group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Input Shape (e.g., (None, None, 3))</a:t>
            </a:r>
            <a:endParaRPr b="1" sz="800"/>
          </a:p>
        </p:txBody>
      </p:sp>
      <p:sp>
        <p:nvSpPr>
          <p:cNvPr id="639" name="Google Shape;639;p53"/>
          <p:cNvSpPr/>
          <p:nvPr/>
        </p:nvSpPr>
        <p:spPr>
          <a:xfrm rot="-5400000">
            <a:off x="4039438" y="2745437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3"/>
          <p:cNvSpPr txBox="1"/>
          <p:nvPr/>
        </p:nvSpPr>
        <p:spPr>
          <a:xfrm>
            <a:off x="2579875" y="4437563"/>
            <a:ext cx="1744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Model Architecture Specific Convolutional Groups</a:t>
            </a:r>
            <a:endParaRPr b="1" sz="800"/>
          </a:p>
        </p:txBody>
      </p:sp>
      <p:cxnSp>
        <p:nvCxnSpPr>
          <p:cNvPr id="641" name="Google Shape;641;p53"/>
          <p:cNvCxnSpPr>
            <a:endCxn id="636" idx="2"/>
          </p:cNvCxnSpPr>
          <p:nvPr/>
        </p:nvCxnSpPr>
        <p:spPr>
          <a:xfrm rot="-5400000">
            <a:off x="3506275" y="4073838"/>
            <a:ext cx="446400" cy="42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53"/>
          <p:cNvSpPr txBox="1"/>
          <p:nvPr/>
        </p:nvSpPr>
        <p:spPr>
          <a:xfrm>
            <a:off x="6093550" y="2710575"/>
            <a:ext cx="972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No Classifier </a:t>
            </a:r>
            <a:endParaRPr b="1" sz="800"/>
          </a:p>
        </p:txBody>
      </p:sp>
      <p:cxnSp>
        <p:nvCxnSpPr>
          <p:cNvPr id="643" name="Google Shape;643;p53"/>
          <p:cNvCxnSpPr/>
          <p:nvPr/>
        </p:nvCxnSpPr>
        <p:spPr>
          <a:xfrm flipH="1" rot="5400000">
            <a:off x="4951500" y="4145825"/>
            <a:ext cx="488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3"/>
          <p:cNvSpPr/>
          <p:nvPr/>
        </p:nvSpPr>
        <p:spPr>
          <a:xfrm>
            <a:off x="4726750" y="1684338"/>
            <a:ext cx="675000" cy="2378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Final</a:t>
            </a:r>
            <a:br>
              <a:rPr b="1" lang="en" sz="1000"/>
            </a:br>
            <a:r>
              <a:rPr b="1" lang="en" sz="1000"/>
              <a:t>Pooling</a:t>
            </a:r>
            <a:br>
              <a:rPr b="1" lang="en" sz="1000"/>
            </a:br>
            <a:r>
              <a:rPr b="1" lang="en" sz="1000"/>
              <a:t>Flatten</a:t>
            </a:r>
            <a:br>
              <a:rPr b="1" lang="en" sz="1000"/>
            </a:br>
            <a:r>
              <a:rPr b="1" lang="en" sz="1000"/>
              <a:t>Layer</a:t>
            </a:r>
            <a:endParaRPr b="1" sz="1000"/>
          </a:p>
        </p:txBody>
      </p:sp>
      <p:cxnSp>
        <p:nvCxnSpPr>
          <p:cNvPr id="645" name="Google Shape;645;p53"/>
          <p:cNvCxnSpPr>
            <a:endCxn id="635" idx="0"/>
          </p:cNvCxnSpPr>
          <p:nvPr/>
        </p:nvCxnSpPr>
        <p:spPr>
          <a:xfrm flipH="1" rot="-5400000">
            <a:off x="2111175" y="1970463"/>
            <a:ext cx="526500" cy="44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53"/>
          <p:cNvSpPr txBox="1"/>
          <p:nvPr/>
        </p:nvSpPr>
        <p:spPr>
          <a:xfrm>
            <a:off x="4787400" y="4509150"/>
            <a:ext cx="25395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Final layer before classifier, also called the Bottleneck Layer (Embedding)</a:t>
            </a:r>
            <a:endParaRPr b="1" sz="800"/>
          </a:p>
        </p:txBody>
      </p:sp>
      <p:cxnSp>
        <p:nvCxnSpPr>
          <p:cNvPr id="647" name="Google Shape;647;p53"/>
          <p:cNvCxnSpPr/>
          <p:nvPr/>
        </p:nvCxnSpPr>
        <p:spPr>
          <a:xfrm flipH="1">
            <a:off x="5486700" y="1902938"/>
            <a:ext cx="495600" cy="25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3"/>
          <p:cNvSpPr txBox="1"/>
          <p:nvPr/>
        </p:nvSpPr>
        <p:spPr>
          <a:xfrm>
            <a:off x="2776500" y="1075300"/>
            <a:ext cx="3393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Reconfigurable Pre-Built Model Architecture</a:t>
            </a:r>
            <a:endParaRPr b="1" sz="1200"/>
          </a:p>
        </p:txBody>
      </p:sp>
      <p:sp>
        <p:nvSpPr>
          <p:cNvPr id="649" name="Google Shape;649;p53"/>
          <p:cNvSpPr txBox="1"/>
          <p:nvPr/>
        </p:nvSpPr>
        <p:spPr>
          <a:xfrm>
            <a:off x="4638300" y="1581975"/>
            <a:ext cx="8484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3"/>
          <p:cNvSpPr/>
          <p:nvPr/>
        </p:nvSpPr>
        <p:spPr>
          <a:xfrm>
            <a:off x="4661875" y="1611425"/>
            <a:ext cx="824100" cy="2545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3"/>
          <p:cNvSpPr txBox="1"/>
          <p:nvPr/>
        </p:nvSpPr>
        <p:spPr>
          <a:xfrm>
            <a:off x="5927825" y="1768125"/>
            <a:ext cx="1744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Optional (pooling=None)</a:t>
            </a:r>
            <a:br>
              <a:rPr b="1" lang="en" sz="800"/>
            </a:br>
            <a:r>
              <a:rPr b="1" lang="en" sz="800"/>
              <a:t>If not included, then the activation layer for the final convolution is the bottleneck layer.</a:t>
            </a:r>
            <a:endParaRPr b="1" sz="800"/>
          </a:p>
        </p:txBody>
      </p:sp>
      <p:sp>
        <p:nvSpPr>
          <p:cNvPr id="652" name="Google Shape;652;p53"/>
          <p:cNvSpPr/>
          <p:nvPr/>
        </p:nvSpPr>
        <p:spPr>
          <a:xfrm>
            <a:off x="5618038" y="2344925"/>
            <a:ext cx="424200" cy="1078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58" name="Google Shape;6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4"/>
          <p:cNvSpPr txBox="1"/>
          <p:nvPr/>
        </p:nvSpPr>
        <p:spPr>
          <a:xfrm>
            <a:off x="3457875" y="1158125"/>
            <a:ext cx="196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The Big Three</a:t>
            </a:r>
            <a:endParaRPr b="1" sz="1800"/>
          </a:p>
        </p:txBody>
      </p:sp>
      <p:pic>
        <p:nvPicPr>
          <p:cNvPr id="660" name="Google Shape;66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50" y="4183325"/>
            <a:ext cx="674675" cy="6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375" y="2048700"/>
            <a:ext cx="1095871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75" y="3009675"/>
            <a:ext cx="1466274" cy="76979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4"/>
          <p:cNvSpPr txBox="1"/>
          <p:nvPr/>
        </p:nvSpPr>
        <p:spPr>
          <a:xfrm>
            <a:off x="2071575" y="2083900"/>
            <a:ext cx="2607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Learning Rate (Scheduler)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664" name="Google Shape;664;p54"/>
          <p:cNvSpPr txBox="1"/>
          <p:nvPr/>
        </p:nvSpPr>
        <p:spPr>
          <a:xfrm>
            <a:off x="2071575" y="3104175"/>
            <a:ext cx="225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Batch Size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2110975" y="4246300"/>
            <a:ext cx="2252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Regularization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01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37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400" y="2806924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72" name="Google Shape;6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5"/>
          <p:cNvSpPr txBox="1"/>
          <p:nvPr/>
        </p:nvSpPr>
        <p:spPr>
          <a:xfrm>
            <a:off x="3127075" y="1102975"/>
            <a:ext cx="3387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Learning Rate Scheduler</a:t>
            </a:r>
            <a:endParaRPr b="1" sz="1800"/>
          </a:p>
        </p:txBody>
      </p:sp>
      <p:sp>
        <p:nvSpPr>
          <p:cNvPr id="674" name="Google Shape;674;p55"/>
          <p:cNvSpPr txBox="1"/>
          <p:nvPr/>
        </p:nvSpPr>
        <p:spPr>
          <a:xfrm>
            <a:off x="4657513" y="4106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75" name="Google Shape;6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088" y="2725475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038" y="4032012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56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598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5"/>
          <p:cNvSpPr txBox="1"/>
          <p:nvPr/>
        </p:nvSpPr>
        <p:spPr>
          <a:xfrm>
            <a:off x="4223623" y="2511913"/>
            <a:ext cx="8982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Pre-</a:t>
            </a:r>
            <a:r>
              <a:rPr b="1" lang="en" sz="900">
                <a:solidFill>
                  <a:srgbClr val="3D85C6"/>
                </a:solidFill>
              </a:rPr>
              <a:t>Training</a:t>
            </a:r>
            <a:endParaRPr b="1" sz="900">
              <a:solidFill>
                <a:srgbClr val="3D85C6"/>
              </a:solidFill>
            </a:endParaRPr>
          </a:p>
        </p:txBody>
      </p:sp>
      <p:sp>
        <p:nvSpPr>
          <p:cNvPr id="680" name="Google Shape;680;p55"/>
          <p:cNvSpPr/>
          <p:nvPr/>
        </p:nvSpPr>
        <p:spPr>
          <a:xfrm rot="5400000">
            <a:off x="4388513" y="2913050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4041413" y="3819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82" name="Google Shape;682;p55"/>
          <p:cNvSpPr/>
          <p:nvPr/>
        </p:nvSpPr>
        <p:spPr>
          <a:xfrm>
            <a:off x="5292738" y="288285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050" y="2748825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5"/>
          <p:cNvSpPr txBox="1"/>
          <p:nvPr/>
        </p:nvSpPr>
        <p:spPr>
          <a:xfrm>
            <a:off x="1597200" y="25129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Warmup</a:t>
            </a:r>
            <a:endParaRPr b="1" sz="900">
              <a:solidFill>
                <a:srgbClr val="3D85C6"/>
              </a:solidFill>
            </a:endParaRPr>
          </a:p>
        </p:txBody>
      </p:sp>
      <p:pic>
        <p:nvPicPr>
          <p:cNvPr id="685" name="Google Shape;6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13" y="2894749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5"/>
          <p:cNvSpPr/>
          <p:nvPr/>
        </p:nvSpPr>
        <p:spPr>
          <a:xfrm>
            <a:off x="3784450" y="28821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>
            <a:off x="2672088" y="29224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 txBox="1"/>
          <p:nvPr/>
        </p:nvSpPr>
        <p:spPr>
          <a:xfrm>
            <a:off x="2019325" y="410651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89" name="Google Shape;6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50" y="4031999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69" y="4020713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10" y="4020713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5"/>
          <p:cNvSpPr/>
          <p:nvPr/>
        </p:nvSpPr>
        <p:spPr>
          <a:xfrm rot="5400000">
            <a:off x="1750325" y="2913038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 txBox="1"/>
          <p:nvPr/>
        </p:nvSpPr>
        <p:spPr>
          <a:xfrm>
            <a:off x="1403225" y="381951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694" name="Google Shape;694;p55"/>
          <p:cNvSpPr/>
          <p:nvPr/>
        </p:nvSpPr>
        <p:spPr>
          <a:xfrm>
            <a:off x="2939525" y="2843175"/>
            <a:ext cx="659700" cy="617700"/>
          </a:xfrm>
          <a:prstGeom prst="ellipse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184638" y="4106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pic>
        <p:nvPicPr>
          <p:cNvPr id="696" name="Google Shape;69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213" y="2725475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163" y="4032012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881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723" y="4020725"/>
            <a:ext cx="1103765" cy="56141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5"/>
          <p:cNvSpPr txBox="1"/>
          <p:nvPr/>
        </p:nvSpPr>
        <p:spPr>
          <a:xfrm>
            <a:off x="6673338" y="25129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sp>
        <p:nvSpPr>
          <p:cNvPr id="701" name="Google Shape;701;p55"/>
          <p:cNvSpPr/>
          <p:nvPr/>
        </p:nvSpPr>
        <p:spPr>
          <a:xfrm rot="5400000">
            <a:off x="6915638" y="2913050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5"/>
          <p:cNvSpPr txBox="1"/>
          <p:nvPr/>
        </p:nvSpPr>
        <p:spPr>
          <a:xfrm>
            <a:off x="6568538" y="38195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703" name="Google Shape;703;p55"/>
          <p:cNvSpPr/>
          <p:nvPr/>
        </p:nvSpPr>
        <p:spPr>
          <a:xfrm>
            <a:off x="7819863" y="288285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5"/>
          <p:cNvSpPr/>
          <p:nvPr/>
        </p:nvSpPr>
        <p:spPr>
          <a:xfrm>
            <a:off x="6311575" y="28821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5"/>
          <p:cNvSpPr/>
          <p:nvPr/>
        </p:nvSpPr>
        <p:spPr>
          <a:xfrm>
            <a:off x="5551438" y="2778775"/>
            <a:ext cx="659700" cy="617700"/>
          </a:xfrm>
          <a:prstGeom prst="ellipse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5"/>
          <p:cNvSpPr txBox="1"/>
          <p:nvPr/>
        </p:nvSpPr>
        <p:spPr>
          <a:xfrm>
            <a:off x="46175" y="1563700"/>
            <a:ext cx="15963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Warmup weight initialization using very small learning rate on ensemble of models.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Select model instance with best numerical stability (lottery principle).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07" name="Google Shape;707;p55"/>
          <p:cNvCxnSpPr>
            <a:endCxn id="683" idx="1"/>
          </p:cNvCxnSpPr>
          <p:nvPr/>
        </p:nvCxnSpPr>
        <p:spPr>
          <a:xfrm flipH="1" rot="-5400000">
            <a:off x="977050" y="2638450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p55"/>
          <p:cNvSpPr txBox="1"/>
          <p:nvPr/>
        </p:nvSpPr>
        <p:spPr>
          <a:xfrm>
            <a:off x="2234775" y="1682425"/>
            <a:ext cx="14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Model instance with the selected weight initialization.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09" name="Google Shape;709;p55"/>
          <p:cNvCxnSpPr/>
          <p:nvPr/>
        </p:nvCxnSpPr>
        <p:spPr>
          <a:xfrm flipH="1" rot="-5400000">
            <a:off x="2582050" y="23332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55"/>
          <p:cNvSpPr txBox="1"/>
          <p:nvPr/>
        </p:nvSpPr>
        <p:spPr>
          <a:xfrm>
            <a:off x="3831075" y="1648403"/>
            <a:ext cx="121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Learn the optimal learning rate schedule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11" name="Google Shape;711;p55"/>
          <p:cNvCxnSpPr/>
          <p:nvPr/>
        </p:nvCxnSpPr>
        <p:spPr>
          <a:xfrm flipH="1" rot="-5400000">
            <a:off x="3806913" y="22699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55"/>
          <p:cNvSpPr txBox="1"/>
          <p:nvPr/>
        </p:nvSpPr>
        <p:spPr>
          <a:xfrm>
            <a:off x="5141525" y="1698000"/>
            <a:ext cx="14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Model instance with the selected weight initialization.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713" name="Google Shape;713;p55"/>
          <p:cNvCxnSpPr/>
          <p:nvPr/>
        </p:nvCxnSpPr>
        <p:spPr>
          <a:xfrm flipH="1" rot="-5400000">
            <a:off x="5127750" y="2333225"/>
            <a:ext cx="702000" cy="3720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55"/>
          <p:cNvSpPr txBox="1"/>
          <p:nvPr/>
        </p:nvSpPr>
        <p:spPr>
          <a:xfrm>
            <a:off x="7046350" y="1669641"/>
            <a:ext cx="12132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 training with the learned learning rate schedule.</a:t>
            </a:r>
            <a:endParaRPr b="1" sz="800"/>
          </a:p>
        </p:txBody>
      </p:sp>
      <p:cxnSp>
        <p:nvCxnSpPr>
          <p:cNvPr id="715" name="Google Shape;715;p55"/>
          <p:cNvCxnSpPr>
            <a:endCxn id="700" idx="3"/>
          </p:cNvCxnSpPr>
          <p:nvPr/>
        </p:nvCxnSpPr>
        <p:spPr>
          <a:xfrm rot="5400000">
            <a:off x="7642938" y="2210275"/>
            <a:ext cx="540900" cy="3303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1" name="Google Shape;7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6"/>
          <p:cNvSpPr txBox="1"/>
          <p:nvPr/>
        </p:nvSpPr>
        <p:spPr>
          <a:xfrm>
            <a:off x="3784450" y="1132200"/>
            <a:ext cx="224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Batch Size</a:t>
            </a:r>
            <a:endParaRPr b="1" sz="1800"/>
          </a:p>
        </p:txBody>
      </p:sp>
      <p:sp>
        <p:nvSpPr>
          <p:cNvPr id="723" name="Google Shape;723;p56"/>
          <p:cNvSpPr/>
          <p:nvPr/>
        </p:nvSpPr>
        <p:spPr>
          <a:xfrm>
            <a:off x="1346425" y="3296275"/>
            <a:ext cx="6671700" cy="354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-5400000">
            <a:off x="1156600" y="3061350"/>
            <a:ext cx="427500" cy="126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 txBox="1"/>
          <p:nvPr/>
        </p:nvSpPr>
        <p:spPr>
          <a:xfrm>
            <a:off x="549850" y="3296275"/>
            <a:ext cx="7572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endParaRPr b="1" sz="1000"/>
          </a:p>
        </p:txBody>
      </p:sp>
      <p:sp>
        <p:nvSpPr>
          <p:cNvPr id="726" name="Google Shape;726;p56"/>
          <p:cNvSpPr/>
          <p:nvPr/>
        </p:nvSpPr>
        <p:spPr>
          <a:xfrm rot="-5400000">
            <a:off x="3182550" y="2913300"/>
            <a:ext cx="734700" cy="11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-5400000">
            <a:off x="6073250" y="2727125"/>
            <a:ext cx="1170600" cy="1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 txBox="1"/>
          <p:nvPr/>
        </p:nvSpPr>
        <p:spPr>
          <a:xfrm>
            <a:off x="1196300" y="1741113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Progressively increase batch size later in training adds numerical stability for convergence.</a:t>
            </a:r>
            <a:endParaRPr b="1" sz="800"/>
          </a:p>
        </p:txBody>
      </p:sp>
      <p:cxnSp>
        <p:nvCxnSpPr>
          <p:cNvPr id="729" name="Google Shape;729;p56"/>
          <p:cNvCxnSpPr>
            <a:endCxn id="726" idx="0"/>
          </p:cNvCxnSpPr>
          <p:nvPr/>
        </p:nvCxnSpPr>
        <p:spPr>
          <a:xfrm>
            <a:off x="2851350" y="2055750"/>
            <a:ext cx="640800" cy="60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56"/>
          <p:cNvCxnSpPr>
            <a:endCxn id="727" idx="0"/>
          </p:cNvCxnSpPr>
          <p:nvPr/>
        </p:nvCxnSpPr>
        <p:spPr>
          <a:xfrm>
            <a:off x="2966750" y="1924625"/>
            <a:ext cx="3623700" cy="35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1" name="Google Shape;731;p56"/>
          <p:cNvSpPr/>
          <p:nvPr/>
        </p:nvSpPr>
        <p:spPr>
          <a:xfrm rot="5400000">
            <a:off x="3182550" y="3908525"/>
            <a:ext cx="734700" cy="1155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5400881">
            <a:off x="6073238" y="4078380"/>
            <a:ext cx="1170600" cy="136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 txBox="1"/>
          <p:nvPr/>
        </p:nvSpPr>
        <p:spPr>
          <a:xfrm>
            <a:off x="1254175" y="4522002"/>
            <a:ext cx="204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Progressively decrease model regularization as batch size increases.</a:t>
            </a:r>
            <a:endParaRPr b="1" sz="800"/>
          </a:p>
        </p:txBody>
      </p:sp>
      <p:cxnSp>
        <p:nvCxnSpPr>
          <p:cNvPr id="734" name="Google Shape;734;p56"/>
          <p:cNvCxnSpPr>
            <a:endCxn id="731" idx="2"/>
          </p:cNvCxnSpPr>
          <p:nvPr/>
        </p:nvCxnSpPr>
        <p:spPr>
          <a:xfrm flipH="1" rot="10800000">
            <a:off x="2901450" y="4275875"/>
            <a:ext cx="5907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56"/>
          <p:cNvCxnSpPr/>
          <p:nvPr/>
        </p:nvCxnSpPr>
        <p:spPr>
          <a:xfrm flipH="1" rot="10800000">
            <a:off x="3193750" y="4276925"/>
            <a:ext cx="3351900" cy="52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56"/>
          <p:cNvSpPr txBox="1"/>
          <p:nvPr/>
        </p:nvSpPr>
        <p:spPr>
          <a:xfrm>
            <a:off x="6901775" y="1931394"/>
            <a:ext cx="2045400" cy="1280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Large batch sizes act as smoothing factor (an implicit form of regularization), resulting in less need of regularization.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Dynamic change in model regularization requires dynamic graph.</a:t>
            </a:r>
            <a:endParaRPr b="1"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7"/>
          <p:cNvSpPr/>
          <p:nvPr/>
        </p:nvSpPr>
        <p:spPr>
          <a:xfrm>
            <a:off x="7522925" y="1978975"/>
            <a:ext cx="1299600" cy="4572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3" name="Google Shape;7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7"/>
          <p:cNvSpPr txBox="1"/>
          <p:nvPr/>
        </p:nvSpPr>
        <p:spPr>
          <a:xfrm>
            <a:off x="3619025" y="982550"/>
            <a:ext cx="224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Regularization</a:t>
            </a:r>
            <a:endParaRPr b="1" sz="1800"/>
          </a:p>
        </p:txBody>
      </p:sp>
      <p:sp>
        <p:nvSpPr>
          <p:cNvPr id="745" name="Google Shape;745;p57"/>
          <p:cNvSpPr/>
          <p:nvPr/>
        </p:nvSpPr>
        <p:spPr>
          <a:xfrm>
            <a:off x="709475" y="271661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746" name="Google Shape;746;p57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47" name="Google Shape;747;p57"/>
          <p:cNvSpPr/>
          <p:nvPr/>
        </p:nvSpPr>
        <p:spPr>
          <a:xfrm rot="-5400000">
            <a:off x="1707013" y="299741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7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7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50" name="Google Shape;750;p57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7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52" name="Google Shape;752;p57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752500" y="2702363"/>
            <a:ext cx="1363200" cy="72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754" name="Google Shape;754;p57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7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56" name="Google Shape;756;p57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7"/>
          <p:cNvSpPr txBox="1"/>
          <p:nvPr/>
        </p:nvSpPr>
        <p:spPr>
          <a:xfrm>
            <a:off x="7568875" y="2016925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 Smoothing</a:t>
            </a:r>
            <a:endParaRPr b="1" sz="1000"/>
          </a:p>
        </p:txBody>
      </p:sp>
      <p:cxnSp>
        <p:nvCxnSpPr>
          <p:cNvPr id="758" name="Google Shape;758;p57"/>
          <p:cNvCxnSpPr/>
          <p:nvPr/>
        </p:nvCxnSpPr>
        <p:spPr>
          <a:xfrm rot="5400000">
            <a:off x="7967375" y="2317775"/>
            <a:ext cx="410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7"/>
          <p:cNvCxnSpPr/>
          <p:nvPr/>
        </p:nvCxnSpPr>
        <p:spPr>
          <a:xfrm flipH="1" rot="5400000">
            <a:off x="6601575" y="3701300"/>
            <a:ext cx="383100" cy="27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57"/>
          <p:cNvCxnSpPr/>
          <p:nvPr/>
        </p:nvCxnSpPr>
        <p:spPr>
          <a:xfrm rot="5400000">
            <a:off x="6522075" y="2239625"/>
            <a:ext cx="410700" cy="32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57"/>
          <p:cNvSpPr txBox="1"/>
          <p:nvPr/>
        </p:nvSpPr>
        <p:spPr>
          <a:xfrm>
            <a:off x="6611775" y="1928375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Dropout</a:t>
            </a:r>
            <a:endParaRPr b="1" sz="1000"/>
          </a:p>
        </p:txBody>
      </p:sp>
      <p:sp>
        <p:nvSpPr>
          <p:cNvPr id="762" name="Google Shape;762;p57"/>
          <p:cNvSpPr txBox="1"/>
          <p:nvPr/>
        </p:nvSpPr>
        <p:spPr>
          <a:xfrm>
            <a:off x="6710225" y="3963400"/>
            <a:ext cx="12996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Noise</a:t>
            </a:r>
            <a:endParaRPr b="1" sz="1000"/>
          </a:p>
        </p:txBody>
      </p:sp>
      <p:sp>
        <p:nvSpPr>
          <p:cNvPr id="763" name="Google Shape;763;p57"/>
          <p:cNvSpPr txBox="1"/>
          <p:nvPr/>
        </p:nvSpPr>
        <p:spPr>
          <a:xfrm>
            <a:off x="2827725" y="4717250"/>
            <a:ext cx="2882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Layer Regularization, Batch Normalization</a:t>
            </a:r>
            <a:endParaRPr b="1" sz="1000"/>
          </a:p>
        </p:txBody>
      </p:sp>
      <p:sp>
        <p:nvSpPr>
          <p:cNvPr id="764" name="Google Shape;764;p57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2827725" y="4636175"/>
            <a:ext cx="1363200" cy="4572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6" name="Google Shape;766;p57"/>
          <p:cNvCxnSpPr/>
          <p:nvPr/>
        </p:nvCxnSpPr>
        <p:spPr>
          <a:xfrm>
            <a:off x="1528075" y="4426725"/>
            <a:ext cx="1223100" cy="465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57"/>
          <p:cNvCxnSpPr/>
          <p:nvPr/>
        </p:nvCxnSpPr>
        <p:spPr>
          <a:xfrm rot="5400000">
            <a:off x="7842500" y="1656575"/>
            <a:ext cx="449700" cy="20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57"/>
          <p:cNvSpPr txBox="1"/>
          <p:nvPr/>
        </p:nvSpPr>
        <p:spPr>
          <a:xfrm>
            <a:off x="311700" y="4070500"/>
            <a:ext cx="1404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Initial value learned during pre-training.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Stepwise reduced as batch size increases.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69" name="Google Shape;769;p57"/>
          <p:cNvSpPr txBox="1"/>
          <p:nvPr/>
        </p:nvSpPr>
        <p:spPr>
          <a:xfrm>
            <a:off x="7624000" y="1174600"/>
            <a:ext cx="1404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B45F06"/>
                </a:solidFill>
              </a:rPr>
              <a:t>V</a:t>
            </a:r>
            <a:r>
              <a:rPr b="1" lang="en" sz="800">
                <a:solidFill>
                  <a:srgbClr val="B45F06"/>
                </a:solidFill>
              </a:rPr>
              <a:t>alue learned during pre-training.</a:t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5" name="Google Shape;7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8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77" name="Google Shape;777;p58"/>
          <p:cNvSpPr txBox="1"/>
          <p:nvPr/>
        </p:nvSpPr>
        <p:spPr>
          <a:xfrm>
            <a:off x="240825" y="1499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Meta-Parameters</a:t>
            </a:r>
            <a:r>
              <a:rPr lang="en" sz="1800">
                <a:solidFill>
                  <a:srgbClr val="595959"/>
                </a:solidFill>
              </a:rPr>
              <a:t>  - These are the parameters for configuring macro-architecture.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Hyper-parameters</a:t>
            </a:r>
            <a:r>
              <a:rPr lang="en" sz="1800">
                <a:solidFill>
                  <a:srgbClr val="595959"/>
                </a:solidFill>
              </a:rPr>
              <a:t> - These are the parameters for training the model.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Parameters </a:t>
            </a:r>
            <a:r>
              <a:rPr lang="en" sz="1800">
                <a:solidFill>
                  <a:srgbClr val="595959"/>
                </a:solidFill>
              </a:rPr>
              <a:t>          - These are the parameters the model will learn during training.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9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84" name="Google Shape;7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9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786" name="Google Shape;786;p59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7" name="Google Shape;787;p59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9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89" name="Google Shape;789;p59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9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791" name="Google Shape;791;p59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9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793" name="Google Shape;793;p59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4" name="Google Shape;794;p59"/>
          <p:cNvCxnSpPr/>
          <p:nvPr/>
        </p:nvCxnSpPr>
        <p:spPr>
          <a:xfrm>
            <a:off x="1827400" y="1685625"/>
            <a:ext cx="7146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59"/>
          <p:cNvSpPr txBox="1"/>
          <p:nvPr/>
        </p:nvSpPr>
        <p:spPr>
          <a:xfrm>
            <a:off x="423100" y="1321550"/>
            <a:ext cx="1404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Metaparameters:</a:t>
            </a:r>
            <a:br>
              <a:rPr b="1" lang="en" sz="1000"/>
            </a:br>
            <a:r>
              <a:rPr b="1" lang="en" sz="1000"/>
              <a:t>Number of convolutional groups (depth), number of output filters (width), and type of convolutional group (e.g., resnet v2).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796" name="Google Shape;796;p59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9"/>
          <p:cNvSpPr txBox="1"/>
          <p:nvPr/>
        </p:nvSpPr>
        <p:spPr>
          <a:xfrm>
            <a:off x="3836200" y="4717250"/>
            <a:ext cx="795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Learner</a:t>
            </a:r>
            <a:endParaRPr b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03" name="Google Shape;8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0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805" name="Google Shape;805;p60"/>
          <p:cNvSpPr txBox="1"/>
          <p:nvPr/>
        </p:nvSpPr>
        <p:spPr>
          <a:xfrm>
            <a:off x="311700" y="1384250"/>
            <a:ext cx="5119800" cy="36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class </a:t>
            </a:r>
            <a:r>
              <a:rPr b="1" lang="en">
                <a:solidFill>
                  <a:srgbClr val="FFFFFF"/>
                </a:solidFill>
              </a:rPr>
              <a:t>MyModel():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def </a:t>
            </a:r>
            <a:r>
              <a:rPr lang="en">
                <a:solidFill>
                  <a:srgbClr val="FFFFFF"/>
                </a:solidFill>
              </a:rPr>
              <a:t>init(self, input_shape, n_classes, **metaparameters):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         inputs = Input(shape=input_shape)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         layers = stem(inputs)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layers = learner(layers, metaparameters)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outputs = classifier(layers, n_classes)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   model = Model(inputs, outputs)</a:t>
            </a:r>
            <a:br>
              <a:rPr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def</a:t>
            </a:r>
            <a:r>
              <a:rPr b="1" lang="en">
                <a:solidFill>
                  <a:srgbClr val="4A86E8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stem(self, inputs):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 def </a:t>
            </a:r>
            <a:r>
              <a:rPr lang="en">
                <a:solidFill>
                  <a:srgbClr val="FFFFFF"/>
                </a:solidFill>
              </a:rPr>
              <a:t>learner(self, inputs, **metaparameters):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</a:rPr>
              <a:t>       def</a:t>
            </a:r>
            <a:r>
              <a:rPr lang="en">
                <a:solidFill>
                  <a:srgbClr val="FFFFFF"/>
                </a:solidFill>
              </a:rPr>
              <a:t> classifier(self, inputs, n_classes):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...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6" name="Google Shape;806;p60"/>
          <p:cNvSpPr txBox="1"/>
          <p:nvPr/>
        </p:nvSpPr>
        <p:spPr>
          <a:xfrm>
            <a:off x="5788225" y="1398500"/>
            <a:ext cx="2598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Composable Design Pattern of coding an AutoML friendly model in TF.Keras.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I.e., bring your own model to AutoML.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1"/>
          <p:cNvSpPr/>
          <p:nvPr/>
        </p:nvSpPr>
        <p:spPr>
          <a:xfrm>
            <a:off x="2368550" y="1806350"/>
            <a:ext cx="4031100" cy="2655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13" name="Google Shape;8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1"/>
          <p:cNvSpPr txBox="1"/>
          <p:nvPr/>
        </p:nvSpPr>
        <p:spPr>
          <a:xfrm>
            <a:off x="3166450" y="982550"/>
            <a:ext cx="3166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Macro-Architecture Search</a:t>
            </a:r>
            <a:endParaRPr b="1" sz="1800"/>
          </a:p>
        </p:txBody>
      </p:sp>
      <p:sp>
        <p:nvSpPr>
          <p:cNvPr id="815" name="Google Shape;815;p61"/>
          <p:cNvSpPr/>
          <p:nvPr/>
        </p:nvSpPr>
        <p:spPr>
          <a:xfrm>
            <a:off x="2541875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6" name="Google Shape;816;p61"/>
          <p:cNvSpPr/>
          <p:nvPr/>
        </p:nvSpPr>
        <p:spPr>
          <a:xfrm rot="-5400000">
            <a:off x="3031550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3643050" y="1928375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18" name="Google Shape;818;p61"/>
          <p:cNvSpPr/>
          <p:nvPr/>
        </p:nvSpPr>
        <p:spPr>
          <a:xfrm rot="-5400000">
            <a:off x="4132738" y="29831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4744238" y="1961200"/>
            <a:ext cx="848400" cy="2378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Block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Type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820" name="Google Shape;820;p61"/>
          <p:cNvSpPr/>
          <p:nvPr/>
        </p:nvSpPr>
        <p:spPr>
          <a:xfrm rot="-5400000">
            <a:off x="5233938" y="3016874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1"/>
          <p:cNvSpPr txBox="1"/>
          <p:nvPr/>
        </p:nvSpPr>
        <p:spPr>
          <a:xfrm>
            <a:off x="5807625" y="2716625"/>
            <a:ext cx="756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822" name="Google Shape;822;p61"/>
          <p:cNvSpPr/>
          <p:nvPr/>
        </p:nvSpPr>
        <p:spPr>
          <a:xfrm rot="-5400000">
            <a:off x="6090963" y="3068662"/>
            <a:ext cx="970200" cy="1635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61"/>
          <p:cNvCxnSpPr/>
          <p:nvPr/>
        </p:nvCxnSpPr>
        <p:spPr>
          <a:xfrm>
            <a:off x="1827400" y="1685625"/>
            <a:ext cx="714600" cy="41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61"/>
          <p:cNvSpPr txBox="1"/>
          <p:nvPr/>
        </p:nvSpPr>
        <p:spPr>
          <a:xfrm>
            <a:off x="423100" y="1321550"/>
            <a:ext cx="14043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Metaparameters:</a:t>
            </a:r>
            <a:br>
              <a:rPr b="1" lang="en" sz="1000"/>
            </a:br>
            <a:r>
              <a:rPr b="1" lang="en" sz="1000"/>
              <a:t>Number of blocks (depth), type of block (e.g., resnet v2), squeeze/expansion factor, layer regularization.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825" name="Google Shape;825;p61"/>
          <p:cNvSpPr/>
          <p:nvPr/>
        </p:nvSpPr>
        <p:spPr>
          <a:xfrm rot="-5400000">
            <a:off x="4066825" y="3038600"/>
            <a:ext cx="255600" cy="31017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1"/>
          <p:cNvSpPr txBox="1"/>
          <p:nvPr/>
        </p:nvSpPr>
        <p:spPr>
          <a:xfrm>
            <a:off x="3520900" y="4717250"/>
            <a:ext cx="1719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Convolutional Group</a:t>
            </a:r>
            <a:endParaRPr b="1"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Hyperparameter Search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32" name="Google Shape;8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2"/>
          <p:cNvSpPr txBox="1"/>
          <p:nvPr/>
        </p:nvSpPr>
        <p:spPr>
          <a:xfrm>
            <a:off x="311700" y="1148875"/>
            <a:ext cx="5091900" cy="394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class </a:t>
            </a:r>
            <a:r>
              <a:rPr b="1" lang="en" sz="1200">
                <a:solidFill>
                  <a:srgbClr val="FFFFFF"/>
                </a:solidFill>
              </a:rPr>
              <a:t>MyModel():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metaparameters = {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‘groups’ :[ { n_blocks: 4, filters: 32 }, {n_blocks: 8, filters:64}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     ] }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def </a:t>
            </a:r>
            <a:r>
              <a:rPr lang="en" sz="1200">
                <a:solidFill>
                  <a:srgbClr val="FFFFFF"/>
                </a:solidFill>
              </a:rPr>
              <a:t>learner(self, 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      for</a:t>
            </a:r>
            <a:r>
              <a:rPr lang="en" sz="1200">
                <a:solidFill>
                  <a:srgbClr val="FFFFFF"/>
                </a:solidFill>
              </a:rPr>
              <a:t> group_params </a:t>
            </a:r>
            <a:r>
              <a:rPr b="1" lang="en" sz="1200">
                <a:solidFill>
                  <a:srgbClr val="FFFFFF"/>
                </a:solidFill>
                <a:highlight>
                  <a:srgbClr val="6FA8DC"/>
                </a:highlight>
              </a:rPr>
              <a:t>in</a:t>
            </a:r>
            <a:r>
              <a:rPr lang="en" sz="1200">
                <a:solidFill>
                  <a:srgbClr val="FFFFFF"/>
                </a:solidFill>
              </a:rPr>
              <a:t> metaparameters[‘groups’]: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	    inputs = group(inputs, group_parameters)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@staticmethod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def </a:t>
            </a:r>
            <a:r>
              <a:rPr lang="en" sz="1200">
                <a:solidFill>
                  <a:srgbClr val="FFFFFF"/>
                </a:solidFill>
              </a:rPr>
              <a:t>group(inputs,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     for</a:t>
            </a:r>
            <a:r>
              <a:rPr lang="en" sz="1200">
                <a:solidFill>
                  <a:srgbClr val="FFFFFF"/>
                </a:solidFill>
              </a:rPr>
              <a:t> block_params </a:t>
            </a:r>
            <a:r>
              <a:rPr b="1" lang="en" sz="1200">
                <a:solidFill>
                  <a:srgbClr val="6FA8DC"/>
                </a:solidFill>
              </a:rPr>
              <a:t>in</a:t>
            </a:r>
            <a:r>
              <a:rPr lang="en" sz="1200">
                <a:solidFill>
                  <a:srgbClr val="FFFFFF"/>
                </a:solidFill>
              </a:rPr>
              <a:t> metaparameters[‘n_blocks’]: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	    inputs = block(inputs, block_parameters)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</a:rPr>
              <a:t>    </a:t>
            </a:r>
            <a:r>
              <a:rPr lang="en" sz="1200">
                <a:solidFill>
                  <a:srgbClr val="FFFFFF"/>
                </a:solidFill>
              </a:rPr>
              <a:t>@staticmethod</a:t>
            </a:r>
            <a:br>
              <a:rPr b="1" lang="en" sz="1200">
                <a:solidFill>
                  <a:srgbClr val="6D9EEB"/>
                </a:solidFill>
              </a:rPr>
            </a:br>
            <a:r>
              <a:rPr b="1" lang="en" sz="1200">
                <a:solidFill>
                  <a:srgbClr val="6D9EEB"/>
                </a:solidFill>
              </a:rPr>
              <a:t>     def </a:t>
            </a:r>
            <a:r>
              <a:rPr lang="en" sz="1200">
                <a:solidFill>
                  <a:srgbClr val="FFFFFF"/>
                </a:solidFill>
              </a:rPr>
              <a:t>block(inputs, **metaparameters):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          ...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4" name="Google Shape;834;p62"/>
          <p:cNvSpPr txBox="1"/>
          <p:nvPr/>
        </p:nvSpPr>
        <p:spPr>
          <a:xfrm>
            <a:off x="6063925" y="1260900"/>
            <a:ext cx="25989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Composable Design Pattern of coding an AutoML friendly model in TF.Keras.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@staticmethod provides means to tear off buildable micro components that are configured by metaparameters (factory design pattern).</a:t>
            </a:r>
            <a:endParaRPr/>
          </a:p>
        </p:txBody>
      </p:sp>
      <p:sp>
        <p:nvSpPr>
          <p:cNvPr id="835" name="Google Shape;835;p6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Data Validation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41" name="Google Shape;8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843" name="Google Shape;8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300" y="1548200"/>
            <a:ext cx="903100" cy="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3"/>
          <p:cNvSpPr txBox="1"/>
          <p:nvPr/>
        </p:nvSpPr>
        <p:spPr>
          <a:xfrm>
            <a:off x="2302775" y="1740750"/>
            <a:ext cx="175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Schema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845" name="Google Shape;84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75" y="2729725"/>
            <a:ext cx="903100" cy="9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725" y="3799525"/>
            <a:ext cx="1115750" cy="11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3"/>
          <p:cNvSpPr txBox="1"/>
          <p:nvPr/>
        </p:nvSpPr>
        <p:spPr>
          <a:xfrm>
            <a:off x="2310650" y="2913600"/>
            <a:ext cx="333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Training and Serving Distributions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48" name="Google Shape;848;p63"/>
          <p:cNvSpPr txBox="1"/>
          <p:nvPr/>
        </p:nvSpPr>
        <p:spPr>
          <a:xfrm>
            <a:off x="2368525" y="4128375"/>
            <a:ext cx="403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Data Valuation Reinforcement Learning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849" name="Google Shape;849;p63"/>
          <p:cNvSpPr txBox="1"/>
          <p:nvPr/>
        </p:nvSpPr>
        <p:spPr>
          <a:xfrm>
            <a:off x="2118850" y="1017725"/>
            <a:ext cx="529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Automatic Data Validation / Learned Valuation</a:t>
            </a:r>
            <a:endParaRPr b="1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Schema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55" name="Google Shape;8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1827400" y="146902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(Holdout)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858" name="Google Shape;858;p64"/>
          <p:cNvSpPr/>
          <p:nvPr/>
        </p:nvSpPr>
        <p:spPr>
          <a:xfrm>
            <a:off x="2709600" y="168292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4"/>
          <p:cNvSpPr/>
          <p:nvPr/>
        </p:nvSpPr>
        <p:spPr>
          <a:xfrm>
            <a:off x="3092975" y="151657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r>
              <a:rPr b="1" lang="en" sz="1000"/>
              <a:t>Profiler</a:t>
            </a:r>
            <a:endParaRPr b="1" sz="1000"/>
          </a:p>
        </p:txBody>
      </p:sp>
      <p:sp>
        <p:nvSpPr>
          <p:cNvPr id="860" name="Google Shape;860;p64"/>
          <p:cNvSpPr/>
          <p:nvPr/>
        </p:nvSpPr>
        <p:spPr>
          <a:xfrm>
            <a:off x="4334950" y="168292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4"/>
          <p:cNvSpPr/>
          <p:nvPr/>
        </p:nvSpPr>
        <p:spPr>
          <a:xfrm>
            <a:off x="4718325" y="1551938"/>
            <a:ext cx="1016118" cy="1000350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pic>
        <p:nvPicPr>
          <p:cNvPr id="862" name="Google Shape;8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663" y="29735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4"/>
          <p:cNvSpPr txBox="1"/>
          <p:nvPr/>
        </p:nvSpPr>
        <p:spPr>
          <a:xfrm>
            <a:off x="976675" y="2889575"/>
            <a:ext cx="18510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test data (or randomly selected sampling distribution) is processed automatically to determine characteristics and feature distributions.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4" name="Google Shape;864;p64"/>
          <p:cNvCxnSpPr>
            <a:endCxn id="859" idx="3"/>
          </p:cNvCxnSpPr>
          <p:nvPr/>
        </p:nvCxnSpPr>
        <p:spPr>
          <a:xfrm flipH="1" rot="10800000">
            <a:off x="2678076" y="2579775"/>
            <a:ext cx="726300" cy="5709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5" name="Google Shape;865;p64"/>
          <p:cNvSpPr/>
          <p:nvPr/>
        </p:nvSpPr>
        <p:spPr>
          <a:xfrm>
            <a:off x="4952038" y="265715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6299200" y="1551950"/>
            <a:ext cx="178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Automatically generated schema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7" name="Google Shape;867;p64"/>
          <p:cNvCxnSpPr/>
          <p:nvPr/>
        </p:nvCxnSpPr>
        <p:spPr>
          <a:xfrm flipH="1">
            <a:off x="5844550" y="1835275"/>
            <a:ext cx="464700" cy="330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p64"/>
          <p:cNvSpPr txBox="1"/>
          <p:nvPr/>
        </p:nvSpPr>
        <p:spPr>
          <a:xfrm>
            <a:off x="6412225" y="3087975"/>
            <a:ext cx="1785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 fine-tune and add preprocessing and feature engineering rules.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69" name="Google Shape;869;p64"/>
          <p:cNvCxnSpPr/>
          <p:nvPr/>
        </p:nvCxnSpPr>
        <p:spPr>
          <a:xfrm rot="10800000">
            <a:off x="5828725" y="3261050"/>
            <a:ext cx="583500" cy="28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Timeline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27287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14662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Planning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Discovery</a:t>
            </a:r>
            <a:endParaRPr b="1" sz="800"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/>
          <p:nvPr/>
        </p:nvSpPr>
        <p:spPr>
          <a:xfrm>
            <a:off x="44092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31467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Exploration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Prototyping</a:t>
            </a:r>
            <a:endParaRPr b="1" sz="800"/>
          </a:p>
        </p:txBody>
      </p:sp>
      <p:sp>
        <p:nvSpPr>
          <p:cNvPr id="295" name="Google Shape;295;p38"/>
          <p:cNvSpPr/>
          <p:nvPr/>
        </p:nvSpPr>
        <p:spPr>
          <a:xfrm>
            <a:off x="5995188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4732750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Development /</a:t>
            </a:r>
            <a:br>
              <a:rPr b="1" lang="en" sz="800"/>
            </a:br>
            <a:r>
              <a:rPr b="1" lang="en" sz="800"/>
              <a:t>Transition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Production</a:t>
            </a:r>
            <a:endParaRPr b="1" sz="800"/>
          </a:p>
        </p:txBody>
      </p:sp>
      <p:sp>
        <p:nvSpPr>
          <p:cNvPr id="297" name="Google Shape;297;p38"/>
          <p:cNvSpPr/>
          <p:nvPr/>
        </p:nvSpPr>
        <p:spPr>
          <a:xfrm>
            <a:off x="63693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</a:t>
            </a:r>
            <a:br>
              <a:rPr b="1" lang="en" sz="800"/>
            </a:br>
            <a:r>
              <a:rPr b="1" lang="en" sz="800"/>
              <a:t>Production</a:t>
            </a:r>
            <a:endParaRPr b="1" sz="800"/>
          </a:p>
        </p:txBody>
      </p:sp>
      <p:sp>
        <p:nvSpPr>
          <p:cNvPr id="298" name="Google Shape;298;p38"/>
          <p:cNvSpPr txBox="1"/>
          <p:nvPr/>
        </p:nvSpPr>
        <p:spPr>
          <a:xfrm>
            <a:off x="1789525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2017</a:t>
            </a:r>
            <a:endParaRPr b="1" sz="1200"/>
          </a:p>
        </p:txBody>
      </p:sp>
      <p:sp>
        <p:nvSpPr>
          <p:cNvPr id="299" name="Google Shape;299;p38"/>
          <p:cNvSpPr txBox="1"/>
          <p:nvPr/>
        </p:nvSpPr>
        <p:spPr>
          <a:xfrm>
            <a:off x="35251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</a:t>
            </a:r>
            <a:endParaRPr b="1" sz="1200"/>
          </a:p>
        </p:txBody>
      </p:sp>
      <p:sp>
        <p:nvSpPr>
          <p:cNvPr id="300" name="Google Shape;300;p38"/>
          <p:cNvSpPr txBox="1"/>
          <p:nvPr/>
        </p:nvSpPr>
        <p:spPr>
          <a:xfrm>
            <a:off x="5122938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2019</a:t>
            </a:r>
            <a:endParaRPr b="1" sz="1200"/>
          </a:p>
        </p:txBody>
      </p:sp>
      <p:sp>
        <p:nvSpPr>
          <p:cNvPr id="301" name="Google Shape;301;p38"/>
          <p:cNvSpPr txBox="1"/>
          <p:nvPr/>
        </p:nvSpPr>
        <p:spPr>
          <a:xfrm>
            <a:off x="67477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</a:t>
            </a:r>
            <a:endParaRPr b="1" sz="1200"/>
          </a:p>
        </p:txBody>
      </p:sp>
      <p:sp>
        <p:nvSpPr>
          <p:cNvPr id="302" name="Google Shape;302;p38"/>
          <p:cNvSpPr txBox="1"/>
          <p:nvPr/>
        </p:nvSpPr>
        <p:spPr>
          <a:xfrm>
            <a:off x="189050" y="1896500"/>
            <a:ext cx="133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10K Data Scientists</a:t>
            </a:r>
            <a:endParaRPr sz="900">
              <a:solidFill>
                <a:srgbClr val="3D85C6"/>
              </a:solidFill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7559475" y="1844100"/>
            <a:ext cx="1584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250</a:t>
            </a:r>
            <a:r>
              <a:rPr lang="en" sz="900">
                <a:solidFill>
                  <a:srgbClr val="3D85C6"/>
                </a:solidFill>
              </a:rPr>
              <a:t>K Data Scientists</a:t>
            </a:r>
            <a:endParaRPr sz="9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85C6"/>
                </a:solidFill>
              </a:rPr>
              <a:t>2M ML </a:t>
            </a:r>
            <a:r>
              <a:rPr lang="en" sz="900">
                <a:solidFill>
                  <a:srgbClr val="3D85C6"/>
                </a:solidFill>
              </a:rPr>
              <a:t>practitioners</a:t>
            </a:r>
            <a:endParaRPr sz="900">
              <a:solidFill>
                <a:srgbClr val="3D85C6"/>
              </a:solidFill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1466275" y="2571750"/>
            <a:ext cx="1190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Decision Makers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Eng Staff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ML Consultants</a:t>
            </a:r>
            <a:endParaRPr sz="900">
              <a:solidFill>
                <a:srgbClr val="B45F06"/>
              </a:solidFill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146775" y="2571750"/>
            <a:ext cx="14253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Sr. Eng Mgr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Data Engineer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DB Team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Consultants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732750" y="2571750"/>
            <a:ext cx="1425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CTO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Jr. Data Scientists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Engineers(s)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Ops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API Services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ISVs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6318725" y="2525850"/>
            <a:ext cx="15264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CTO / COO / Executive(s)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Sr. Data Scientist Lead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Jr. Data Scientists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Engineers(s)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Ops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managed services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ML/AI Turnkey solutions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ISVs</a:t>
            </a:r>
            <a:br>
              <a:rPr lang="en" sz="900">
                <a:solidFill>
                  <a:srgbClr val="3D85C6"/>
                </a:solidFill>
              </a:rPr>
            </a:br>
            <a:endParaRPr sz="900">
              <a:solidFill>
                <a:srgbClr val="3D85C6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239050" y="318225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AI/ML on everyone’s radar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09" name="Google Shape;309;p38"/>
          <p:cNvCxnSpPr/>
          <p:nvPr/>
        </p:nvCxnSpPr>
        <p:spPr>
          <a:xfrm rot="-5400000">
            <a:off x="827575" y="2614050"/>
            <a:ext cx="724800" cy="55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8"/>
          <p:cNvSpPr txBox="1"/>
          <p:nvPr/>
        </p:nvSpPr>
        <p:spPr>
          <a:xfrm>
            <a:off x="3715425" y="389390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Peak of Gartner’s Hypecurve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11" name="Google Shape;311;p38"/>
          <p:cNvCxnSpPr/>
          <p:nvPr/>
        </p:nvCxnSpPr>
        <p:spPr>
          <a:xfrm rot="-5400000">
            <a:off x="3748300" y="2960400"/>
            <a:ext cx="1449000" cy="58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8"/>
          <p:cNvSpPr txBox="1"/>
          <p:nvPr/>
        </p:nvSpPr>
        <p:spPr>
          <a:xfrm>
            <a:off x="5470375" y="3893900"/>
            <a:ext cx="13311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64D79"/>
                </a:solidFill>
              </a:rPr>
              <a:t>Everyone is full in</a:t>
            </a:r>
            <a:endParaRPr b="1" sz="900">
              <a:solidFill>
                <a:srgbClr val="A64D79"/>
              </a:solidFill>
            </a:endParaRPr>
          </a:p>
        </p:txBody>
      </p:sp>
      <p:cxnSp>
        <p:nvCxnSpPr>
          <p:cNvPr id="313" name="Google Shape;313;p38"/>
          <p:cNvCxnSpPr/>
          <p:nvPr/>
        </p:nvCxnSpPr>
        <p:spPr>
          <a:xfrm rot="-5400000">
            <a:off x="5399575" y="3052400"/>
            <a:ext cx="1472700" cy="44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Schema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5" name="Google Shape;8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77" name="Google Shape;877;p65"/>
          <p:cNvSpPr/>
          <p:nvPr/>
        </p:nvSpPr>
        <p:spPr>
          <a:xfrm>
            <a:off x="808775" y="251457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878" name="Google Shape;878;p65"/>
          <p:cNvSpPr/>
          <p:nvPr/>
        </p:nvSpPr>
        <p:spPr>
          <a:xfrm>
            <a:off x="1858925" y="272847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5"/>
          <p:cNvSpPr/>
          <p:nvPr/>
        </p:nvSpPr>
        <p:spPr>
          <a:xfrm>
            <a:off x="2289575" y="256212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Validator</a:t>
            </a:r>
            <a:endParaRPr b="1" sz="1000"/>
          </a:p>
        </p:txBody>
      </p:sp>
      <p:sp>
        <p:nvSpPr>
          <p:cNvPr id="880" name="Google Shape;880;p65"/>
          <p:cNvSpPr/>
          <p:nvPr/>
        </p:nvSpPr>
        <p:spPr>
          <a:xfrm>
            <a:off x="3311163" y="1081750"/>
            <a:ext cx="1016118" cy="1000350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pic>
        <p:nvPicPr>
          <p:cNvPr id="881" name="Google Shape;8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950" y="389905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5"/>
          <p:cNvSpPr/>
          <p:nvPr/>
        </p:nvSpPr>
        <p:spPr>
          <a:xfrm rot="-8774405">
            <a:off x="3208641" y="2170588"/>
            <a:ext cx="477764" cy="43383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5"/>
          <p:cNvSpPr txBox="1"/>
          <p:nvPr/>
        </p:nvSpPr>
        <p:spPr>
          <a:xfrm>
            <a:off x="1525875" y="1537913"/>
            <a:ext cx="178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Flags or deletes out of distribution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84" name="Google Shape;884;p65"/>
          <p:cNvCxnSpPr/>
          <p:nvPr/>
        </p:nvCxnSpPr>
        <p:spPr>
          <a:xfrm flipH="1" rot="-5400000">
            <a:off x="2532375" y="2122775"/>
            <a:ext cx="480600" cy="17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65"/>
          <p:cNvSpPr txBox="1"/>
          <p:nvPr/>
        </p:nvSpPr>
        <p:spPr>
          <a:xfrm>
            <a:off x="3927475" y="4128000"/>
            <a:ext cx="17853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 review flagged or deleted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86" name="Google Shape;886;p65"/>
          <p:cNvCxnSpPr/>
          <p:nvPr/>
        </p:nvCxnSpPr>
        <p:spPr>
          <a:xfrm rot="10800000">
            <a:off x="3384575" y="4235663"/>
            <a:ext cx="583500" cy="28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7" name="Google Shape;887;p65"/>
          <p:cNvSpPr/>
          <p:nvPr/>
        </p:nvSpPr>
        <p:spPr>
          <a:xfrm>
            <a:off x="2498313" y="3737675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5"/>
          <p:cNvSpPr/>
          <p:nvPr/>
        </p:nvSpPr>
        <p:spPr>
          <a:xfrm rot="9068043">
            <a:off x="3916182" y="2170520"/>
            <a:ext cx="477875" cy="43396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5"/>
          <p:cNvSpPr/>
          <p:nvPr/>
        </p:nvSpPr>
        <p:spPr>
          <a:xfrm>
            <a:off x="4085675" y="2562125"/>
            <a:ext cx="1095000" cy="1063200"/>
          </a:xfrm>
          <a:prstGeom prst="octagon">
            <a:avLst>
              <a:gd fmla="val 29289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Preprocessor</a:t>
            </a:r>
            <a:endParaRPr b="1" sz="1000"/>
          </a:p>
        </p:txBody>
      </p:sp>
      <p:sp>
        <p:nvSpPr>
          <p:cNvPr id="890" name="Google Shape;890;p65"/>
          <p:cNvSpPr/>
          <p:nvPr/>
        </p:nvSpPr>
        <p:spPr>
          <a:xfrm>
            <a:off x="5668875" y="263676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Batches</a:t>
            </a:r>
            <a:endParaRPr sz="1000"/>
          </a:p>
        </p:txBody>
      </p:sp>
      <p:sp>
        <p:nvSpPr>
          <p:cNvPr id="891" name="Google Shape;891;p65"/>
          <p:cNvSpPr/>
          <p:nvPr/>
        </p:nvSpPr>
        <p:spPr>
          <a:xfrm>
            <a:off x="3616925" y="2692900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5"/>
          <p:cNvSpPr/>
          <p:nvPr/>
        </p:nvSpPr>
        <p:spPr>
          <a:xfrm>
            <a:off x="5306575" y="2692900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5"/>
          <p:cNvSpPr txBox="1"/>
          <p:nvPr/>
        </p:nvSpPr>
        <p:spPr>
          <a:xfrm>
            <a:off x="5450875" y="1017725"/>
            <a:ext cx="17853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are preprocessed and feature engineered automatically.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Other tasks may include rebalancing, resampling (boosting).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894" name="Google Shape;894;p65"/>
          <p:cNvCxnSpPr>
            <a:endCxn id="889" idx="7"/>
          </p:cNvCxnSpPr>
          <p:nvPr/>
        </p:nvCxnSpPr>
        <p:spPr>
          <a:xfrm flipH="1">
            <a:off x="4869274" y="2063825"/>
            <a:ext cx="636600" cy="4983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65"/>
          <p:cNvSpPr/>
          <p:nvPr/>
        </p:nvSpPr>
        <p:spPr>
          <a:xfrm>
            <a:off x="6616850" y="2636775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388" y="2605725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5"/>
          <p:cNvSpPr txBox="1"/>
          <p:nvPr/>
        </p:nvSpPr>
        <p:spPr>
          <a:xfrm>
            <a:off x="7021513" y="23932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6"/>
          <p:cNvSpPr txBox="1"/>
          <p:nvPr/>
        </p:nvSpPr>
        <p:spPr>
          <a:xfrm>
            <a:off x="1937700" y="3013300"/>
            <a:ext cx="2079600" cy="90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Training and Serving Distributions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04" name="Google Shape;9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06" name="Google Shape;906;p66"/>
          <p:cNvSpPr txBox="1"/>
          <p:nvPr/>
        </p:nvSpPr>
        <p:spPr>
          <a:xfrm>
            <a:off x="2004063" y="16126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Evaluation</a:t>
            </a:r>
            <a:endParaRPr sz="900"/>
          </a:p>
        </p:txBody>
      </p:sp>
      <p:pic>
        <p:nvPicPr>
          <p:cNvPr id="907" name="Google Shape;9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050" y="1867261"/>
            <a:ext cx="853250" cy="74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6"/>
          <p:cNvSpPr/>
          <p:nvPr/>
        </p:nvSpPr>
        <p:spPr>
          <a:xfrm>
            <a:off x="2994375" y="311935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Schema</a:t>
            </a:r>
            <a:endParaRPr b="1" sz="1000"/>
          </a:p>
        </p:txBody>
      </p:sp>
      <p:sp>
        <p:nvSpPr>
          <p:cNvPr id="909" name="Google Shape;909;p66"/>
          <p:cNvSpPr/>
          <p:nvPr/>
        </p:nvSpPr>
        <p:spPr>
          <a:xfrm>
            <a:off x="2004075" y="311935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Prediction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</a:t>
            </a:r>
            <a:endParaRPr b="1" sz="1000"/>
          </a:p>
        </p:txBody>
      </p:sp>
      <p:sp>
        <p:nvSpPr>
          <p:cNvPr id="910" name="Google Shape;910;p66"/>
          <p:cNvSpPr txBox="1"/>
          <p:nvPr/>
        </p:nvSpPr>
        <p:spPr>
          <a:xfrm>
            <a:off x="2550313" y="27251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Metadata</a:t>
            </a:r>
            <a:endParaRPr sz="900"/>
          </a:p>
        </p:txBody>
      </p:sp>
      <p:pic>
        <p:nvPicPr>
          <p:cNvPr id="911" name="Google Shape;91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537" y="1919187"/>
            <a:ext cx="642900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6"/>
          <p:cNvSpPr/>
          <p:nvPr/>
        </p:nvSpPr>
        <p:spPr>
          <a:xfrm>
            <a:off x="2396688" y="2615588"/>
            <a:ext cx="1023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6"/>
          <p:cNvSpPr txBox="1"/>
          <p:nvPr/>
        </p:nvSpPr>
        <p:spPr>
          <a:xfrm>
            <a:off x="5403213" y="15607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Deployed Model</a:t>
            </a:r>
            <a:endParaRPr sz="900"/>
          </a:p>
        </p:txBody>
      </p:sp>
      <p:sp>
        <p:nvSpPr>
          <p:cNvPr id="914" name="Google Shape;914;p66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Distribution Skew</a:t>
            </a:r>
            <a:endParaRPr b="1" sz="1800"/>
          </a:p>
        </p:txBody>
      </p:sp>
      <p:sp>
        <p:nvSpPr>
          <p:cNvPr id="915" name="Google Shape;915;p66"/>
          <p:cNvSpPr/>
          <p:nvPr/>
        </p:nvSpPr>
        <p:spPr>
          <a:xfrm>
            <a:off x="5431763" y="3059100"/>
            <a:ext cx="929826" cy="748332"/>
          </a:xfrm>
          <a:prstGeom prst="flowChartDocumen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b="1" lang="en" sz="1000"/>
              <a:t>Prediction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Distribution</a:t>
            </a:r>
            <a:endParaRPr b="1" sz="1000"/>
          </a:p>
        </p:txBody>
      </p:sp>
      <p:sp>
        <p:nvSpPr>
          <p:cNvPr id="916" name="Google Shape;916;p66"/>
          <p:cNvSpPr/>
          <p:nvPr/>
        </p:nvSpPr>
        <p:spPr>
          <a:xfrm>
            <a:off x="5845513" y="2658838"/>
            <a:ext cx="102300" cy="3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6"/>
          <p:cNvSpPr txBox="1"/>
          <p:nvPr/>
        </p:nvSpPr>
        <p:spPr>
          <a:xfrm>
            <a:off x="73650" y="1867250"/>
            <a:ext cx="1785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distribution of predictions from test (holdout) data becomes part of the model’s metadata (e.g., model card)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18" name="Google Shape;918;p66"/>
          <p:cNvCxnSpPr>
            <a:endCxn id="909" idx="1"/>
          </p:cNvCxnSpPr>
          <p:nvPr/>
        </p:nvCxnSpPr>
        <p:spPr>
          <a:xfrm flipH="1" rot="-5400000">
            <a:off x="1330875" y="2820316"/>
            <a:ext cx="728700" cy="617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66"/>
          <p:cNvSpPr txBox="1"/>
          <p:nvPr/>
        </p:nvSpPr>
        <p:spPr>
          <a:xfrm>
            <a:off x="6952750" y="1612675"/>
            <a:ext cx="17853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deployed model maintains a running distribution of predictions from real-world usage.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20" name="Google Shape;920;p66"/>
          <p:cNvCxnSpPr>
            <a:endCxn id="915" idx="3"/>
          </p:cNvCxnSpPr>
          <p:nvPr/>
        </p:nvCxnSpPr>
        <p:spPr>
          <a:xfrm rot="5400000">
            <a:off x="6316288" y="2447766"/>
            <a:ext cx="1030800" cy="940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66"/>
          <p:cNvSpPr/>
          <p:nvPr/>
        </p:nvSpPr>
        <p:spPr>
          <a:xfrm>
            <a:off x="4128575" y="3354513"/>
            <a:ext cx="1191900" cy="157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6"/>
          <p:cNvSpPr txBox="1"/>
          <p:nvPr/>
        </p:nvSpPr>
        <p:spPr>
          <a:xfrm>
            <a:off x="3977750" y="4135500"/>
            <a:ext cx="23796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model’s test and usage prediction distributions are compared for substantial difference in balance (skew)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23" name="Google Shape;923;p66"/>
          <p:cNvCxnSpPr/>
          <p:nvPr/>
        </p:nvCxnSpPr>
        <p:spPr>
          <a:xfrm flipH="1" rot="5400000">
            <a:off x="4370375" y="3691791"/>
            <a:ext cx="570900" cy="31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DV Reinforcement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29" name="Google Shape;9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31" name="Google Shape;931;p67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Valuation</a:t>
            </a:r>
            <a:endParaRPr b="1" sz="1800"/>
          </a:p>
        </p:txBody>
      </p:sp>
      <p:sp>
        <p:nvSpPr>
          <p:cNvPr id="932" name="Google Shape;932;p67"/>
          <p:cNvSpPr txBox="1"/>
          <p:nvPr/>
        </p:nvSpPr>
        <p:spPr>
          <a:xfrm>
            <a:off x="661650" y="1693500"/>
            <a:ext cx="6963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</a:rPr>
              <a:t>Use reinforcement learning on dataset to detect:</a:t>
            </a:r>
            <a:endParaRPr sz="18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sz="1800">
                <a:solidFill>
                  <a:srgbClr val="CC0000"/>
                </a:solidFill>
              </a:rPr>
              <a:t>Noisy data</a:t>
            </a:r>
            <a:endParaRPr sz="1800">
              <a:solidFill>
                <a:srgbClr val="CC0000"/>
              </a:solidFill>
            </a:endParaRPr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sz="1800">
                <a:solidFill>
                  <a:srgbClr val="CC0000"/>
                </a:solidFill>
              </a:rPr>
              <a:t>Corrupt data</a:t>
            </a:r>
            <a:endParaRPr sz="1800">
              <a:solidFill>
                <a:srgbClr val="CC0000"/>
              </a:solidFill>
            </a:endParaRPr>
          </a:p>
          <a:p>
            <a:pPr indent="-342900" lvl="0" marL="22860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1C232"/>
                </a:solidFill>
              </a:rPr>
              <a:t>Low vs. </a:t>
            </a:r>
            <a:r>
              <a:rPr lang="en" sz="1800">
                <a:solidFill>
                  <a:srgbClr val="38761D"/>
                </a:solidFill>
              </a:rPr>
              <a:t>High value data</a:t>
            </a:r>
            <a:endParaRPr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3D85C6"/>
                </a:solidFill>
              </a:rPr>
              <a:t>Train model on only high value data.</a:t>
            </a:r>
            <a:endParaRPr b="1" sz="1800" u="sng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DV Reinforcement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8" name="Google Shape;9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940" name="Google Shape;940;p68"/>
          <p:cNvSpPr txBox="1"/>
          <p:nvPr/>
        </p:nvSpPr>
        <p:spPr>
          <a:xfrm>
            <a:off x="3380125" y="101772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Valuation</a:t>
            </a:r>
            <a:endParaRPr b="1" sz="1800"/>
          </a:p>
        </p:txBody>
      </p:sp>
      <p:pic>
        <p:nvPicPr>
          <p:cNvPr id="941" name="Google Shape;94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513" y="2293363"/>
            <a:ext cx="853250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563" y="2293350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8"/>
          <p:cNvSpPr txBox="1"/>
          <p:nvPr/>
        </p:nvSpPr>
        <p:spPr>
          <a:xfrm>
            <a:off x="5983375" y="1953450"/>
            <a:ext cx="1466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Predictor Model</a:t>
            </a:r>
            <a:endParaRPr b="1" sz="1200"/>
          </a:p>
        </p:txBody>
      </p:sp>
      <p:sp>
        <p:nvSpPr>
          <p:cNvPr id="944" name="Google Shape;944;p68"/>
          <p:cNvSpPr txBox="1"/>
          <p:nvPr/>
        </p:nvSpPr>
        <p:spPr>
          <a:xfrm>
            <a:off x="1409925" y="1953450"/>
            <a:ext cx="1819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Data Value Estimator</a:t>
            </a:r>
            <a:endParaRPr b="1" sz="1200"/>
          </a:p>
        </p:txBody>
      </p:sp>
      <p:sp>
        <p:nvSpPr>
          <p:cNvPr id="945" name="Google Shape;945;p68"/>
          <p:cNvSpPr/>
          <p:nvPr/>
        </p:nvSpPr>
        <p:spPr>
          <a:xfrm>
            <a:off x="2722838" y="2392363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8"/>
          <p:cNvSpPr/>
          <p:nvPr/>
        </p:nvSpPr>
        <p:spPr>
          <a:xfrm>
            <a:off x="2984950" y="2392388"/>
            <a:ext cx="779706" cy="655182"/>
          </a:xfrm>
          <a:prstGeom prst="flowChartDocumen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 Weighted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   Values</a:t>
            </a:r>
            <a:br>
              <a:rPr b="1" lang="en" sz="800"/>
            </a:br>
            <a:r>
              <a:rPr b="1" lang="en" sz="800"/>
              <a:t>     Loss</a:t>
            </a:r>
            <a:endParaRPr b="1" sz="800"/>
          </a:p>
        </p:txBody>
      </p:sp>
      <p:sp>
        <p:nvSpPr>
          <p:cNvPr id="947" name="Google Shape;947;p68"/>
          <p:cNvSpPr/>
          <p:nvPr/>
        </p:nvSpPr>
        <p:spPr>
          <a:xfrm>
            <a:off x="7372375" y="2352988"/>
            <a:ext cx="779706" cy="655182"/>
          </a:xfrm>
          <a:prstGeom prst="flowChartDocumen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Predictions</a:t>
            </a:r>
            <a:br>
              <a:rPr b="1" lang="en" sz="800"/>
            </a:br>
            <a:r>
              <a:rPr b="1" lang="en" sz="800"/>
              <a:t>Loss</a:t>
            </a:r>
            <a:endParaRPr b="1" sz="800"/>
          </a:p>
        </p:txBody>
      </p:sp>
      <p:sp>
        <p:nvSpPr>
          <p:cNvPr id="948" name="Google Shape;948;p68"/>
          <p:cNvSpPr/>
          <p:nvPr/>
        </p:nvSpPr>
        <p:spPr>
          <a:xfrm>
            <a:off x="7137325" y="2352975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8"/>
          <p:cNvSpPr txBox="1"/>
          <p:nvPr/>
        </p:nvSpPr>
        <p:spPr>
          <a:xfrm>
            <a:off x="3764650" y="1586205"/>
            <a:ext cx="2030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 two models in parallel using the training data.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50" name="Google Shape;950;p68"/>
          <p:cNvCxnSpPr>
            <a:endCxn id="944" idx="3"/>
          </p:cNvCxnSpPr>
          <p:nvPr/>
        </p:nvCxnSpPr>
        <p:spPr>
          <a:xfrm flipH="1">
            <a:off x="3229425" y="1855500"/>
            <a:ext cx="619800" cy="26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68"/>
          <p:cNvSpPr/>
          <p:nvPr/>
        </p:nvSpPr>
        <p:spPr>
          <a:xfrm>
            <a:off x="4384125" y="2409950"/>
            <a:ext cx="853200" cy="50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Selector</a:t>
            </a:r>
            <a:endParaRPr b="1" sz="800"/>
          </a:p>
        </p:txBody>
      </p:sp>
      <p:cxnSp>
        <p:nvCxnSpPr>
          <p:cNvPr id="952" name="Google Shape;952;p68"/>
          <p:cNvCxnSpPr>
            <a:endCxn id="943" idx="1"/>
          </p:cNvCxnSpPr>
          <p:nvPr/>
        </p:nvCxnSpPr>
        <p:spPr>
          <a:xfrm>
            <a:off x="5664175" y="1834800"/>
            <a:ext cx="319200" cy="28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3" name="Google Shape;953;p68"/>
          <p:cNvSpPr/>
          <p:nvPr/>
        </p:nvSpPr>
        <p:spPr>
          <a:xfrm>
            <a:off x="554325" y="2175875"/>
            <a:ext cx="779700" cy="1158300"/>
          </a:xfrm>
          <a:prstGeom prst="can">
            <a:avLst>
              <a:gd fmla="val 25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Training</a:t>
            </a:r>
            <a:br>
              <a:rPr lang="en" sz="1000"/>
            </a:br>
            <a:r>
              <a:rPr lang="en" sz="1000"/>
              <a:t>Data</a:t>
            </a:r>
            <a:endParaRPr sz="1000"/>
          </a:p>
        </p:txBody>
      </p:sp>
      <p:sp>
        <p:nvSpPr>
          <p:cNvPr id="954" name="Google Shape;954;p68"/>
          <p:cNvSpPr/>
          <p:nvPr/>
        </p:nvSpPr>
        <p:spPr>
          <a:xfrm>
            <a:off x="1541363" y="235298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8"/>
          <p:cNvSpPr txBox="1"/>
          <p:nvPr/>
        </p:nvSpPr>
        <p:spPr>
          <a:xfrm>
            <a:off x="96050" y="4046474"/>
            <a:ext cx="210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initialization of weight values (label) per example.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56" name="Google Shape;956;p68"/>
          <p:cNvCxnSpPr/>
          <p:nvPr/>
        </p:nvCxnSpPr>
        <p:spPr>
          <a:xfrm flipH="1" rot="5400000">
            <a:off x="432750" y="3581025"/>
            <a:ext cx="702300" cy="22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7" name="Google Shape;957;p68"/>
          <p:cNvSpPr/>
          <p:nvPr/>
        </p:nvSpPr>
        <p:spPr>
          <a:xfrm rot="10800000">
            <a:off x="2362950" y="3949875"/>
            <a:ext cx="5474400" cy="611100"/>
          </a:xfrm>
          <a:prstGeom prst="bentArrow">
            <a:avLst>
              <a:gd fmla="val 25000" name="adj1"/>
              <a:gd fmla="val 4578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8"/>
          <p:cNvSpPr txBox="1"/>
          <p:nvPr/>
        </p:nvSpPr>
        <p:spPr>
          <a:xfrm>
            <a:off x="4128325" y="3912576"/>
            <a:ext cx="1819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Reinforcement Learning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959" name="Google Shape;959;p68"/>
          <p:cNvSpPr txBox="1"/>
          <p:nvPr/>
        </p:nvSpPr>
        <p:spPr>
          <a:xfrm>
            <a:off x="3639450" y="4304100"/>
            <a:ext cx="24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Calculate reward to update weighted value (label) of examples.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sp>
        <p:nvSpPr>
          <p:cNvPr id="960" name="Google Shape;960;p68"/>
          <p:cNvSpPr/>
          <p:nvPr/>
        </p:nvSpPr>
        <p:spPr>
          <a:xfrm>
            <a:off x="4012988" y="235298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8"/>
          <p:cNvSpPr/>
          <p:nvPr/>
        </p:nvSpPr>
        <p:spPr>
          <a:xfrm>
            <a:off x="5450913" y="2334338"/>
            <a:ext cx="157500" cy="65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8"/>
          <p:cNvSpPr txBox="1"/>
          <p:nvPr/>
        </p:nvSpPr>
        <p:spPr>
          <a:xfrm>
            <a:off x="4514325" y="3316130"/>
            <a:ext cx="2030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Select subset of examples based on weighted value.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</p:txBody>
      </p:sp>
      <p:cxnSp>
        <p:nvCxnSpPr>
          <p:cNvPr id="963" name="Google Shape;963;p68"/>
          <p:cNvCxnSpPr/>
          <p:nvPr/>
        </p:nvCxnSpPr>
        <p:spPr>
          <a:xfrm flipH="1" rot="5400000">
            <a:off x="4640250" y="2965125"/>
            <a:ext cx="458700" cy="38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9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9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9"/>
          <p:cNvSpPr txBox="1"/>
          <p:nvPr/>
        </p:nvSpPr>
        <p:spPr>
          <a:xfrm>
            <a:off x="2560700" y="1301375"/>
            <a:ext cx="65805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04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1" name="Google Shape;971;p69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Engineering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Data Transformation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77" name="Google Shape;9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70"/>
          <p:cNvSpPr/>
          <p:nvPr/>
        </p:nvSpPr>
        <p:spPr>
          <a:xfrm>
            <a:off x="887700" y="1283325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</a:t>
            </a:r>
            <a:endParaRPr sz="1000"/>
          </a:p>
        </p:txBody>
      </p:sp>
      <p:sp>
        <p:nvSpPr>
          <p:cNvPr id="979" name="Google Shape;979;p70"/>
          <p:cNvSpPr/>
          <p:nvPr/>
        </p:nvSpPr>
        <p:spPr>
          <a:xfrm>
            <a:off x="824700" y="267886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MSD</a:t>
            </a:r>
            <a:endParaRPr sz="1000"/>
          </a:p>
        </p:txBody>
      </p:sp>
      <p:sp>
        <p:nvSpPr>
          <p:cNvPr id="980" name="Google Shape;980;p70"/>
          <p:cNvSpPr/>
          <p:nvPr/>
        </p:nvSpPr>
        <p:spPr>
          <a:xfrm>
            <a:off x="824700" y="3973413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M2MD</a:t>
            </a:r>
            <a:endParaRPr sz="1000"/>
          </a:p>
        </p:txBody>
      </p:sp>
      <p:sp>
        <p:nvSpPr>
          <p:cNvPr id="981" name="Google Shape;981;p70"/>
          <p:cNvSpPr/>
          <p:nvPr/>
        </p:nvSpPr>
        <p:spPr>
          <a:xfrm>
            <a:off x="968825" y="2280800"/>
            <a:ext cx="497400" cy="1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0"/>
          <p:cNvSpPr/>
          <p:nvPr/>
        </p:nvSpPr>
        <p:spPr>
          <a:xfrm>
            <a:off x="932175" y="3680488"/>
            <a:ext cx="497400" cy="1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0"/>
          <p:cNvSpPr txBox="1"/>
          <p:nvPr/>
        </p:nvSpPr>
        <p:spPr>
          <a:xfrm>
            <a:off x="2263375" y="1409925"/>
            <a:ext cx="273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Raw (‘source’) data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984" name="Google Shape;984;p70"/>
          <p:cNvSpPr txBox="1"/>
          <p:nvPr/>
        </p:nvSpPr>
        <p:spPr>
          <a:xfrm>
            <a:off x="2263375" y="2814725"/>
            <a:ext cx="35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Preprocessed Data (model specific)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985" name="Google Shape;985;p70"/>
          <p:cNvSpPr txBox="1"/>
          <p:nvPr/>
        </p:nvSpPr>
        <p:spPr>
          <a:xfrm>
            <a:off x="2263375" y="4140775"/>
            <a:ext cx="35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Embeddings (model to model)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1"/>
          <p:cNvSpPr/>
          <p:nvPr/>
        </p:nvSpPr>
        <p:spPr>
          <a:xfrm>
            <a:off x="243475" y="2921439"/>
            <a:ext cx="2687100" cy="1096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Moving Preprocessing into Graph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2" name="Google Shape;9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1"/>
          <p:cNvSpPr/>
          <p:nvPr/>
        </p:nvSpPr>
        <p:spPr>
          <a:xfrm>
            <a:off x="1755831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994" name="Google Shape;994;p71"/>
          <p:cNvSpPr/>
          <p:nvPr/>
        </p:nvSpPr>
        <p:spPr>
          <a:xfrm>
            <a:off x="3332551" y="2434125"/>
            <a:ext cx="32445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995" name="Google Shape;995;p71"/>
          <p:cNvSpPr/>
          <p:nvPr/>
        </p:nvSpPr>
        <p:spPr>
          <a:xfrm rot="-5400000">
            <a:off x="2594691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1"/>
          <p:cNvSpPr/>
          <p:nvPr/>
        </p:nvSpPr>
        <p:spPr>
          <a:xfrm>
            <a:off x="283808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Pre-Stem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997" name="Google Shape;997;p71"/>
          <p:cNvSpPr/>
          <p:nvPr/>
        </p:nvSpPr>
        <p:spPr>
          <a:xfrm rot="-5400000">
            <a:off x="1131885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71"/>
          <p:cNvSpPr txBox="1"/>
          <p:nvPr/>
        </p:nvSpPr>
        <p:spPr>
          <a:xfrm>
            <a:off x="1230135" y="2642971"/>
            <a:ext cx="71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Stem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999" name="Google Shape;999;p71"/>
          <p:cNvSpPr/>
          <p:nvPr/>
        </p:nvSpPr>
        <p:spPr>
          <a:xfrm>
            <a:off x="283800" y="1648250"/>
            <a:ext cx="1361100" cy="786000"/>
          </a:xfrm>
          <a:prstGeom prst="wedgeRoundRectCallout">
            <a:avLst>
              <a:gd fmla="val -22923" name="adj1"/>
              <a:gd fmla="val 140913" name="adj2"/>
              <a:gd fmla="val 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Can use tf.keras Functional API to extend existing model to add data preprocessing pipeline to existing model</a:t>
            </a:r>
            <a:endParaRPr sz="800"/>
          </a:p>
        </p:txBody>
      </p:sp>
      <p:sp>
        <p:nvSpPr>
          <p:cNvPr id="1000" name="Google Shape;1000;p71"/>
          <p:cNvSpPr txBox="1"/>
          <p:nvPr/>
        </p:nvSpPr>
        <p:spPr>
          <a:xfrm>
            <a:off x="3232650" y="1046725"/>
            <a:ext cx="23283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Implement preprocessing as graph operations (e.g., AutoGraph) in plug-n-play pre-stem modules: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Crop / Padding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Resizing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Normalization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01" name="Google Shape;1001;p71"/>
          <p:cNvSpPr txBox="1"/>
          <p:nvPr/>
        </p:nvSpPr>
        <p:spPr>
          <a:xfrm>
            <a:off x="7096925" y="197360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1"/>
          <p:cNvSpPr txBox="1"/>
          <p:nvPr/>
        </p:nvSpPr>
        <p:spPr>
          <a:xfrm>
            <a:off x="7019475" y="3076550"/>
            <a:ext cx="1520100" cy="786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Converting “Raw Data” into “Machine Learning Ready Data” inside the model.</a:t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3" name="Google Shape;1003;p71"/>
          <p:cNvCxnSpPr/>
          <p:nvPr/>
        </p:nvCxnSpPr>
        <p:spPr>
          <a:xfrm flipH="1">
            <a:off x="1884160" y="1567471"/>
            <a:ext cx="1348500" cy="126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Translational Invariance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09" name="Google Shape;10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2"/>
          <p:cNvSpPr/>
          <p:nvPr/>
        </p:nvSpPr>
        <p:spPr>
          <a:xfrm>
            <a:off x="3016125" y="3323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Crop</a:t>
            </a:r>
            <a:endParaRPr b="1" sz="1000"/>
          </a:p>
        </p:txBody>
      </p:sp>
      <p:sp>
        <p:nvSpPr>
          <p:cNvPr id="1011" name="Google Shape;1011;p72"/>
          <p:cNvSpPr txBox="1"/>
          <p:nvPr/>
        </p:nvSpPr>
        <p:spPr>
          <a:xfrm>
            <a:off x="3356500" y="962575"/>
            <a:ext cx="256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Image</a:t>
            </a:r>
            <a:r>
              <a:rPr b="1" lang="en" sz="1800"/>
              <a:t> Augmentation</a:t>
            </a:r>
            <a:endParaRPr b="1" sz="1800"/>
          </a:p>
        </p:txBody>
      </p:sp>
      <p:sp>
        <p:nvSpPr>
          <p:cNvPr id="1012" name="Google Shape;1012;p72"/>
          <p:cNvSpPr/>
          <p:nvPr/>
        </p:nvSpPr>
        <p:spPr>
          <a:xfrm>
            <a:off x="4720250" y="3323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Upsampling</a:t>
            </a:r>
            <a:endParaRPr b="1" sz="1000"/>
          </a:p>
        </p:txBody>
      </p:sp>
      <p:sp>
        <p:nvSpPr>
          <p:cNvPr id="1013" name="Google Shape;1013;p72"/>
          <p:cNvSpPr/>
          <p:nvPr/>
        </p:nvSpPr>
        <p:spPr>
          <a:xfrm>
            <a:off x="3016125" y="3934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Flip</a:t>
            </a:r>
            <a:endParaRPr b="1" sz="1000"/>
          </a:p>
        </p:txBody>
      </p:sp>
      <p:sp>
        <p:nvSpPr>
          <p:cNvPr id="1014" name="Google Shape;1014;p72"/>
          <p:cNvSpPr/>
          <p:nvPr/>
        </p:nvSpPr>
        <p:spPr>
          <a:xfrm>
            <a:off x="3016125" y="4545925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Random Rotate</a:t>
            </a:r>
            <a:endParaRPr b="1" sz="1000"/>
          </a:p>
        </p:txBody>
      </p:sp>
      <p:sp>
        <p:nvSpPr>
          <p:cNvPr id="1015" name="Google Shape;1015;p72"/>
          <p:cNvSpPr/>
          <p:nvPr/>
        </p:nvSpPr>
        <p:spPr>
          <a:xfrm>
            <a:off x="1291800" y="1422275"/>
            <a:ext cx="1110618" cy="1070712"/>
          </a:xfrm>
          <a:prstGeom prst="flowChartMultidocumen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Input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Maps</a:t>
            </a:r>
            <a:endParaRPr b="1" sz="1000"/>
          </a:p>
        </p:txBody>
      </p:sp>
      <p:sp>
        <p:nvSpPr>
          <p:cNvPr id="1016" name="Google Shape;1016;p72"/>
          <p:cNvSpPr/>
          <p:nvPr/>
        </p:nvSpPr>
        <p:spPr>
          <a:xfrm>
            <a:off x="3016125" y="1544050"/>
            <a:ext cx="1560300" cy="4614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Convolutions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1017" name="Google Shape;1017;p72"/>
          <p:cNvSpPr/>
          <p:nvPr/>
        </p:nvSpPr>
        <p:spPr>
          <a:xfrm>
            <a:off x="2638700" y="1619150"/>
            <a:ext cx="1533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2"/>
          <p:cNvSpPr/>
          <p:nvPr/>
        </p:nvSpPr>
        <p:spPr>
          <a:xfrm flipH="1" rot="10800000">
            <a:off x="1677750" y="2789500"/>
            <a:ext cx="842700" cy="1452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2"/>
          <p:cNvSpPr txBox="1"/>
          <p:nvPr/>
        </p:nvSpPr>
        <p:spPr>
          <a:xfrm>
            <a:off x="115725" y="2789500"/>
            <a:ext cx="1234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Identity Link with translational invariance steps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20" name="Google Shape;1020;p72"/>
          <p:cNvCxnSpPr/>
          <p:nvPr/>
        </p:nvCxnSpPr>
        <p:spPr>
          <a:xfrm>
            <a:off x="1213025" y="3387000"/>
            <a:ext cx="393600" cy="35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72"/>
          <p:cNvSpPr/>
          <p:nvPr/>
        </p:nvSpPr>
        <p:spPr>
          <a:xfrm>
            <a:off x="4800550" y="1613350"/>
            <a:ext cx="18948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2"/>
          <p:cNvSpPr/>
          <p:nvPr/>
        </p:nvSpPr>
        <p:spPr>
          <a:xfrm flipH="1" rot="5400000">
            <a:off x="5715975" y="2872475"/>
            <a:ext cx="2670000" cy="1068600"/>
          </a:xfrm>
          <a:prstGeom prst="bentArrow">
            <a:avLst>
              <a:gd fmla="val 13012" name="adj1"/>
              <a:gd fmla="val 16009" name="adj2"/>
              <a:gd fmla="val 25471" name="adj3"/>
              <a:gd fmla="val 4500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2"/>
          <p:cNvSpPr/>
          <p:nvPr/>
        </p:nvSpPr>
        <p:spPr>
          <a:xfrm>
            <a:off x="2898625" y="3205825"/>
            <a:ext cx="3505200" cy="18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2"/>
          <p:cNvSpPr/>
          <p:nvPr/>
        </p:nvSpPr>
        <p:spPr>
          <a:xfrm>
            <a:off x="6837000" y="1504450"/>
            <a:ext cx="1110600" cy="461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Concat</a:t>
            </a:r>
            <a:endParaRPr b="1" sz="1000"/>
          </a:p>
        </p:txBody>
      </p:sp>
      <p:sp>
        <p:nvSpPr>
          <p:cNvPr id="1025" name="Google Shape;1025;p72"/>
          <p:cNvSpPr txBox="1"/>
          <p:nvPr/>
        </p:nvSpPr>
        <p:spPr>
          <a:xfrm>
            <a:off x="7583950" y="2756850"/>
            <a:ext cx="1466400" cy="888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</a:t>
            </a:r>
            <a:r>
              <a:rPr b="1" lang="en" sz="1000">
                <a:solidFill>
                  <a:srgbClr val="38761D"/>
                </a:solidFill>
              </a:rPr>
              <a:t>mage Augmentation for translational invariance moving into the graph.</a:t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1" name="Google Shape;10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3"/>
          <p:cNvSpPr txBox="1"/>
          <p:nvPr/>
        </p:nvSpPr>
        <p:spPr>
          <a:xfrm>
            <a:off x="1543350" y="1157875"/>
            <a:ext cx="6057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We stopped learning data -- we now learn “essential features”</a:t>
            </a:r>
            <a:endParaRPr b="1" i="1">
              <a:solidFill>
                <a:srgbClr val="3D85C6"/>
              </a:solidFill>
            </a:endParaRPr>
          </a:p>
        </p:txBody>
      </p:sp>
      <p:pic>
        <p:nvPicPr>
          <p:cNvPr id="1033" name="Google Shape;103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19" y="1772425"/>
            <a:ext cx="1018141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73"/>
          <p:cNvSpPr txBox="1"/>
          <p:nvPr/>
        </p:nvSpPr>
        <p:spPr>
          <a:xfrm>
            <a:off x="2187375" y="186197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Synthetic</a:t>
            </a:r>
            <a:r>
              <a:rPr b="1" lang="en">
                <a:solidFill>
                  <a:srgbClr val="B45F06"/>
                </a:solidFill>
              </a:rPr>
              <a:t> Data (prebuilt datasets or generators, i.e., Unity)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035" name="Google Shape;103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8289">
            <a:off x="858937" y="3536822"/>
            <a:ext cx="714174" cy="87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3"/>
          <p:cNvSpPr txBox="1"/>
          <p:nvPr/>
        </p:nvSpPr>
        <p:spPr>
          <a:xfrm>
            <a:off x="2187375" y="3660600"/>
            <a:ext cx="63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Optical Flow (overlaying objects in the background, i.,e., Flying Chairs)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037" name="Google Shape;103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674" y="2476125"/>
            <a:ext cx="496675" cy="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3"/>
          <p:cNvSpPr txBox="1"/>
          <p:nvPr/>
        </p:nvSpPr>
        <p:spPr>
          <a:xfrm>
            <a:off x="2187375" y="2670875"/>
            <a:ext cx="520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Occlusion (overlaying objects on “item being classified”)</a:t>
            </a:r>
            <a:endParaRPr b="1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44" name="Google Shape;10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74"/>
          <p:cNvSpPr txBox="1"/>
          <p:nvPr/>
        </p:nvSpPr>
        <p:spPr>
          <a:xfrm>
            <a:off x="6725938" y="1821325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 for essential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046" name="Google Shape;10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113" y="2502288"/>
            <a:ext cx="1304603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408" y="1847700"/>
            <a:ext cx="112001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74"/>
          <p:cNvSpPr/>
          <p:nvPr/>
        </p:nvSpPr>
        <p:spPr>
          <a:xfrm>
            <a:off x="3696788" y="21347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4"/>
          <p:cNvSpPr txBox="1"/>
          <p:nvPr/>
        </p:nvSpPr>
        <p:spPr>
          <a:xfrm>
            <a:off x="2796225" y="1017725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Pre-train with Synthetic Data</a:t>
            </a:r>
            <a:endParaRPr b="1" sz="1800"/>
          </a:p>
        </p:txBody>
      </p:sp>
      <p:sp>
        <p:nvSpPr>
          <p:cNvPr id="1050" name="Google Shape;1050;p74"/>
          <p:cNvSpPr txBox="1"/>
          <p:nvPr/>
        </p:nvSpPr>
        <p:spPr>
          <a:xfrm>
            <a:off x="3279313" y="2079475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74"/>
          <p:cNvSpPr/>
          <p:nvPr/>
        </p:nvSpPr>
        <p:spPr>
          <a:xfrm>
            <a:off x="5610813" y="1847700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4"/>
          <p:cNvSpPr/>
          <p:nvPr/>
        </p:nvSpPr>
        <p:spPr>
          <a:xfrm flipH="1">
            <a:off x="5858588" y="1613100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53" name="Google Shape;1053;p74"/>
          <p:cNvSpPr txBox="1"/>
          <p:nvPr/>
        </p:nvSpPr>
        <p:spPr>
          <a:xfrm>
            <a:off x="2356563" y="15864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Synthetic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54" name="Google Shape;1054;p74"/>
          <p:cNvCxnSpPr>
            <a:endCxn id="1052" idx="1"/>
          </p:cNvCxnSpPr>
          <p:nvPr/>
        </p:nvCxnSpPr>
        <p:spPr>
          <a:xfrm flipH="1">
            <a:off x="6067688" y="2139000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74"/>
          <p:cNvSpPr/>
          <p:nvPr/>
        </p:nvSpPr>
        <p:spPr>
          <a:xfrm>
            <a:off x="2555913" y="3862225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4"/>
          <p:cNvSpPr txBox="1"/>
          <p:nvPr/>
        </p:nvSpPr>
        <p:spPr>
          <a:xfrm>
            <a:off x="2411413" y="351953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7" name="Google Shape;1057;p74"/>
          <p:cNvSpPr txBox="1"/>
          <p:nvPr/>
        </p:nvSpPr>
        <p:spPr>
          <a:xfrm>
            <a:off x="1051863" y="229005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8" name="Google Shape;1058;p74"/>
          <p:cNvSpPr txBox="1"/>
          <p:nvPr/>
        </p:nvSpPr>
        <p:spPr>
          <a:xfrm>
            <a:off x="1124813" y="4153829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59" name="Google Shape;1059;p74"/>
          <p:cNvSpPr/>
          <p:nvPr/>
        </p:nvSpPr>
        <p:spPr>
          <a:xfrm flipH="1" rot="5401159">
            <a:off x="3879911" y="3436625"/>
            <a:ext cx="889500" cy="121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4"/>
          <p:cNvSpPr txBox="1"/>
          <p:nvPr/>
        </p:nvSpPr>
        <p:spPr>
          <a:xfrm>
            <a:off x="5351863" y="4153825"/>
            <a:ext cx="11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Fine-Tuning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61" name="Google Shape;1061;p74"/>
          <p:cNvCxnSpPr/>
          <p:nvPr/>
        </p:nvCxnSpPr>
        <p:spPr>
          <a:xfrm rot="10800000">
            <a:off x="4933363" y="4033050"/>
            <a:ext cx="418500" cy="30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2" name="Google Shape;106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350" y="1873288"/>
            <a:ext cx="1120025" cy="11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74"/>
          <p:cNvSpPr txBox="1"/>
          <p:nvPr/>
        </p:nvSpPr>
        <p:spPr>
          <a:xfrm>
            <a:off x="4222475" y="168450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Timeline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27287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14662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Planning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Discovery</a:t>
            </a:r>
            <a:endParaRPr b="1" sz="800"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409213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31467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Exploration /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Prototyping</a:t>
            </a:r>
            <a:endParaRPr b="1" sz="800"/>
          </a:p>
        </p:txBody>
      </p:sp>
      <p:sp>
        <p:nvSpPr>
          <p:cNvPr id="324" name="Google Shape;324;p39"/>
          <p:cNvSpPr/>
          <p:nvPr/>
        </p:nvSpPr>
        <p:spPr>
          <a:xfrm>
            <a:off x="5995188" y="1796600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4732750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Development /</a:t>
            </a:r>
            <a:br>
              <a:rPr b="1" lang="en" sz="800"/>
            </a:br>
            <a:r>
              <a:rPr b="1" lang="en" sz="800"/>
              <a:t>Transition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Production</a:t>
            </a:r>
            <a:endParaRPr b="1" sz="800"/>
          </a:p>
        </p:txBody>
      </p:sp>
      <p:sp>
        <p:nvSpPr>
          <p:cNvPr id="326" name="Google Shape;326;p39"/>
          <p:cNvSpPr/>
          <p:nvPr/>
        </p:nvSpPr>
        <p:spPr>
          <a:xfrm>
            <a:off x="6369375" y="1639250"/>
            <a:ext cx="1190100" cy="8532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Full</a:t>
            </a:r>
            <a:br>
              <a:rPr b="1" lang="en" sz="800"/>
            </a:br>
            <a:r>
              <a:rPr b="1" lang="en" sz="800"/>
              <a:t>Production</a:t>
            </a:r>
            <a:endParaRPr b="1" sz="800"/>
          </a:p>
        </p:txBody>
      </p:sp>
      <p:sp>
        <p:nvSpPr>
          <p:cNvPr id="327" name="Google Shape;327;p39"/>
          <p:cNvSpPr txBox="1"/>
          <p:nvPr/>
        </p:nvSpPr>
        <p:spPr>
          <a:xfrm>
            <a:off x="1789525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2017</a:t>
            </a:r>
            <a:endParaRPr b="1" sz="1200"/>
          </a:p>
        </p:txBody>
      </p:sp>
      <p:sp>
        <p:nvSpPr>
          <p:cNvPr id="328" name="Google Shape;328;p39"/>
          <p:cNvSpPr txBox="1"/>
          <p:nvPr/>
        </p:nvSpPr>
        <p:spPr>
          <a:xfrm>
            <a:off x="35251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2018</a:t>
            </a:r>
            <a:endParaRPr b="1" sz="1200"/>
          </a:p>
        </p:txBody>
      </p:sp>
      <p:sp>
        <p:nvSpPr>
          <p:cNvPr id="329" name="Google Shape;329;p39"/>
          <p:cNvSpPr txBox="1"/>
          <p:nvPr/>
        </p:nvSpPr>
        <p:spPr>
          <a:xfrm>
            <a:off x="5122938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2019</a:t>
            </a:r>
            <a:endParaRPr b="1" sz="1200"/>
          </a:p>
        </p:txBody>
      </p:sp>
      <p:sp>
        <p:nvSpPr>
          <p:cNvPr id="330" name="Google Shape;330;p39"/>
          <p:cNvSpPr txBox="1"/>
          <p:nvPr/>
        </p:nvSpPr>
        <p:spPr>
          <a:xfrm>
            <a:off x="6747750" y="13005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2020</a:t>
            </a:r>
            <a:endParaRPr b="1" sz="1200"/>
          </a:p>
        </p:txBody>
      </p:sp>
      <p:sp>
        <p:nvSpPr>
          <p:cNvPr id="331" name="Google Shape;331;p39"/>
          <p:cNvSpPr txBox="1"/>
          <p:nvPr/>
        </p:nvSpPr>
        <p:spPr>
          <a:xfrm>
            <a:off x="1466275" y="2571750"/>
            <a:ext cx="1644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Business Intelligence + ML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Scilearn, NLTK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CART Analysis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Statistics Background</a:t>
            </a:r>
            <a:endParaRPr sz="900">
              <a:solidFill>
                <a:srgbClr val="A64D79"/>
              </a:solidFill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3146775" y="2571750"/>
            <a:ext cx="1425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Deep 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Tensorflow / Pytorch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Transfer 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APIs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 managed training services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Stats / CS / Data backgrounds</a:t>
            </a:r>
            <a:br>
              <a:rPr lang="en" sz="900">
                <a:solidFill>
                  <a:srgbClr val="A64D79"/>
                </a:solidFill>
              </a:rPr>
            </a:br>
            <a:endParaRPr sz="900">
              <a:solidFill>
                <a:srgbClr val="A64D79"/>
              </a:solidFill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4732750" y="2571750"/>
            <a:ext cx="17103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Deep Learning / RL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Meta-Learning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Builtin ML Algorithms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Hyperparameter Search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Macro-Architecture Search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managed e2e services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ML/AI turnkey solutions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64D79"/>
                </a:solidFill>
              </a:rPr>
              <a:t>CS / AI / Data / Ops backgrounds</a:t>
            </a:r>
            <a:endParaRPr sz="9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B45F06"/>
              </a:solidFill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6318725" y="2525850"/>
            <a:ext cx="15264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Data Validation</a:t>
            </a:r>
            <a:endParaRPr sz="900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45F06"/>
                </a:solidFill>
              </a:rPr>
              <a:t>Meta-Learning Explosion</a:t>
            </a:r>
            <a:br>
              <a:rPr lang="en" sz="900">
                <a:solidFill>
                  <a:srgbClr val="B45F06"/>
                </a:solidFill>
              </a:rPr>
            </a:br>
            <a:r>
              <a:rPr lang="en" sz="900">
                <a:solidFill>
                  <a:srgbClr val="B45F06"/>
                </a:solidFill>
              </a:rPr>
              <a:t>??</a:t>
            </a:r>
            <a:endParaRPr sz="9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69" name="Google Shape;10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75"/>
          <p:cNvSpPr txBox="1"/>
          <p:nvPr/>
        </p:nvSpPr>
        <p:spPr>
          <a:xfrm>
            <a:off x="6731225" y="1923600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 for essential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71" name="Google Shape;1071;p75"/>
          <p:cNvSpPr/>
          <p:nvPr/>
        </p:nvSpPr>
        <p:spPr>
          <a:xfrm>
            <a:off x="3702075" y="22369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5"/>
          <p:cNvSpPr txBox="1"/>
          <p:nvPr/>
        </p:nvSpPr>
        <p:spPr>
          <a:xfrm>
            <a:off x="3056050" y="1057100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 with Occlusion</a:t>
            </a:r>
            <a:endParaRPr b="1" sz="1800"/>
          </a:p>
        </p:txBody>
      </p:sp>
      <p:sp>
        <p:nvSpPr>
          <p:cNvPr id="1073" name="Google Shape;1073;p75"/>
          <p:cNvSpPr txBox="1"/>
          <p:nvPr/>
        </p:nvSpPr>
        <p:spPr>
          <a:xfrm>
            <a:off x="3284600" y="218175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5"/>
          <p:cNvSpPr/>
          <p:nvPr/>
        </p:nvSpPr>
        <p:spPr>
          <a:xfrm>
            <a:off x="5616100" y="194997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75"/>
          <p:cNvSpPr/>
          <p:nvPr/>
        </p:nvSpPr>
        <p:spPr>
          <a:xfrm flipH="1">
            <a:off x="5863875" y="1715375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76" name="Google Shape;1076;p75"/>
          <p:cNvSpPr txBox="1"/>
          <p:nvPr/>
        </p:nvSpPr>
        <p:spPr>
          <a:xfrm>
            <a:off x="2324425" y="175173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Occlusion Objects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77" name="Google Shape;1077;p75"/>
          <p:cNvCxnSpPr>
            <a:endCxn id="1075" idx="1"/>
          </p:cNvCxnSpPr>
          <p:nvPr/>
        </p:nvCxnSpPr>
        <p:spPr>
          <a:xfrm flipH="1">
            <a:off x="6072975" y="2241275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8" name="Google Shape;1078;p75"/>
          <p:cNvSpPr/>
          <p:nvPr/>
        </p:nvSpPr>
        <p:spPr>
          <a:xfrm>
            <a:off x="2561200" y="3964500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5"/>
          <p:cNvSpPr txBox="1"/>
          <p:nvPr/>
        </p:nvSpPr>
        <p:spPr>
          <a:xfrm>
            <a:off x="2416700" y="36218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80" name="Google Shape;1080;p75"/>
          <p:cNvSpPr txBox="1"/>
          <p:nvPr/>
        </p:nvSpPr>
        <p:spPr>
          <a:xfrm>
            <a:off x="1130100" y="425610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081" name="Google Shape;108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424" y="2119588"/>
            <a:ext cx="496675" cy="8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5"/>
          <p:cNvSpPr/>
          <p:nvPr/>
        </p:nvSpPr>
        <p:spPr>
          <a:xfrm rot="-5400000">
            <a:off x="2872213" y="29843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5"/>
          <p:cNvSpPr txBox="1"/>
          <p:nvPr/>
        </p:nvSpPr>
        <p:spPr>
          <a:xfrm>
            <a:off x="886700" y="1490084"/>
            <a:ext cx="1304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Overlay natural objects for scene that obscures part of the object being recognized.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084" name="Google Shape;1084;p75"/>
          <p:cNvCxnSpPr/>
          <p:nvPr/>
        </p:nvCxnSpPr>
        <p:spPr>
          <a:xfrm>
            <a:off x="2095200" y="2339300"/>
            <a:ext cx="512100" cy="4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5" name="Google Shape;108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350" y="1873302"/>
            <a:ext cx="1292650" cy="12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75"/>
          <p:cNvSpPr txBox="1"/>
          <p:nvPr/>
        </p:nvSpPr>
        <p:spPr>
          <a:xfrm>
            <a:off x="4395725" y="16833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Learning Essential Features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92" name="Google Shape;10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76"/>
          <p:cNvSpPr txBox="1"/>
          <p:nvPr/>
        </p:nvSpPr>
        <p:spPr>
          <a:xfrm>
            <a:off x="6904525" y="1923600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Aids in filtering background features.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094" name="Google Shape;1094;p76"/>
          <p:cNvSpPr/>
          <p:nvPr/>
        </p:nvSpPr>
        <p:spPr>
          <a:xfrm>
            <a:off x="3875375" y="22369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76"/>
          <p:cNvSpPr txBox="1"/>
          <p:nvPr/>
        </p:nvSpPr>
        <p:spPr>
          <a:xfrm>
            <a:off x="3056050" y="1057100"/>
            <a:ext cx="386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Train with Optical Flow</a:t>
            </a:r>
            <a:endParaRPr b="1" sz="1800"/>
          </a:p>
        </p:txBody>
      </p:sp>
      <p:sp>
        <p:nvSpPr>
          <p:cNvPr id="1096" name="Google Shape;1096;p76"/>
          <p:cNvSpPr txBox="1"/>
          <p:nvPr/>
        </p:nvSpPr>
        <p:spPr>
          <a:xfrm>
            <a:off x="3457900" y="2181750"/>
            <a:ext cx="4536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76"/>
          <p:cNvSpPr/>
          <p:nvPr/>
        </p:nvSpPr>
        <p:spPr>
          <a:xfrm>
            <a:off x="5789400" y="194997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76"/>
          <p:cNvSpPr/>
          <p:nvPr/>
        </p:nvSpPr>
        <p:spPr>
          <a:xfrm flipH="1">
            <a:off x="6037175" y="1715375"/>
            <a:ext cx="209100" cy="1640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Embedding</a:t>
            </a:r>
            <a:endParaRPr b="1" sz="1000"/>
          </a:p>
        </p:txBody>
      </p:sp>
      <p:sp>
        <p:nvSpPr>
          <p:cNvPr id="1099" name="Google Shape;1099;p76"/>
          <p:cNvSpPr txBox="1"/>
          <p:nvPr/>
        </p:nvSpPr>
        <p:spPr>
          <a:xfrm>
            <a:off x="2535150" y="1688688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Optical</a:t>
            </a:r>
            <a:r>
              <a:rPr b="1" lang="en" sz="1000"/>
              <a:t> Objects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00" name="Google Shape;1100;p76"/>
          <p:cNvCxnSpPr>
            <a:endCxn id="1098" idx="1"/>
          </p:cNvCxnSpPr>
          <p:nvPr/>
        </p:nvCxnSpPr>
        <p:spPr>
          <a:xfrm flipH="1">
            <a:off x="6246275" y="2241275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76"/>
          <p:cNvSpPr/>
          <p:nvPr/>
        </p:nvSpPr>
        <p:spPr>
          <a:xfrm>
            <a:off x="2734500" y="3964500"/>
            <a:ext cx="906000" cy="976800"/>
          </a:xfrm>
          <a:prstGeom prst="can">
            <a:avLst>
              <a:gd fmla="val 25000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76"/>
          <p:cNvSpPr txBox="1"/>
          <p:nvPr/>
        </p:nvSpPr>
        <p:spPr>
          <a:xfrm>
            <a:off x="2590000" y="3621813"/>
            <a:ext cx="1304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Real-World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03" name="Google Shape;1103;p76"/>
          <p:cNvSpPr txBox="1"/>
          <p:nvPr/>
        </p:nvSpPr>
        <p:spPr>
          <a:xfrm>
            <a:off x="1303400" y="4256104"/>
            <a:ext cx="119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Full-Training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04" name="Google Shape;1104;p76"/>
          <p:cNvSpPr/>
          <p:nvPr/>
        </p:nvSpPr>
        <p:spPr>
          <a:xfrm rot="-5400000">
            <a:off x="3045513" y="29843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6"/>
          <p:cNvSpPr txBox="1"/>
          <p:nvPr/>
        </p:nvSpPr>
        <p:spPr>
          <a:xfrm>
            <a:off x="1060000" y="1490084"/>
            <a:ext cx="13047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Overlay non-natural objects for scene in the background.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06" name="Google Shape;1106;p76"/>
          <p:cNvCxnSpPr/>
          <p:nvPr/>
        </p:nvCxnSpPr>
        <p:spPr>
          <a:xfrm>
            <a:off x="2169075" y="2107075"/>
            <a:ext cx="512100" cy="4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7" name="Google Shape;11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78281">
            <a:off x="2818834" y="2274020"/>
            <a:ext cx="602408" cy="73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600" y="1889264"/>
            <a:ext cx="1292650" cy="12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6"/>
          <p:cNvSpPr txBox="1"/>
          <p:nvPr/>
        </p:nvSpPr>
        <p:spPr>
          <a:xfrm>
            <a:off x="4452400" y="16833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Bias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7"/>
          <p:cNvSpPr/>
          <p:nvPr/>
        </p:nvSpPr>
        <p:spPr>
          <a:xfrm>
            <a:off x="2146125" y="217285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Imbalanced Dataset</a:t>
            </a:r>
            <a:endParaRPr b="1" sz="1000"/>
          </a:p>
        </p:txBody>
      </p:sp>
      <p:sp>
        <p:nvSpPr>
          <p:cNvPr id="1117" name="Google Shape;1117;p77"/>
          <p:cNvSpPr/>
          <p:nvPr/>
        </p:nvSpPr>
        <p:spPr>
          <a:xfrm>
            <a:off x="3402725" y="247135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Resampling</a:t>
            </a:r>
            <a:endParaRPr b="1" sz="1000"/>
          </a:p>
        </p:txBody>
      </p:sp>
      <p:sp>
        <p:nvSpPr>
          <p:cNvPr id="1118" name="Google Shape;1118;p77"/>
          <p:cNvSpPr/>
          <p:nvPr/>
        </p:nvSpPr>
        <p:spPr>
          <a:xfrm>
            <a:off x="3149113" y="252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7"/>
          <p:cNvSpPr txBox="1"/>
          <p:nvPr/>
        </p:nvSpPr>
        <p:spPr>
          <a:xfrm>
            <a:off x="1914575" y="3984525"/>
            <a:ext cx="17481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Bias is caused when the dataset is imbalanced to the “real-world” population that the model will see when deployed.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20" name="Google Shape;1120;p77"/>
          <p:cNvCxnSpPr/>
          <p:nvPr/>
        </p:nvCxnSpPr>
        <p:spPr>
          <a:xfrm rot="-5400000">
            <a:off x="2333650" y="370837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1" name="Google Shape;112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750" y="12134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7"/>
          <p:cNvSpPr/>
          <p:nvPr/>
        </p:nvSpPr>
        <p:spPr>
          <a:xfrm rot="10800000">
            <a:off x="3786113" y="217285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7"/>
          <p:cNvSpPr txBox="1"/>
          <p:nvPr/>
        </p:nvSpPr>
        <p:spPr>
          <a:xfrm>
            <a:off x="1811650" y="1017725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(SME) Identify which classes are demographically imbalanced.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24" name="Google Shape;1124;p77"/>
          <p:cNvSpPr/>
          <p:nvPr/>
        </p:nvSpPr>
        <p:spPr>
          <a:xfrm rot="-1681269">
            <a:off x="2997608" y="1899832"/>
            <a:ext cx="512135" cy="3136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5" name="Google Shape;1125;p77"/>
          <p:cNvCxnSpPr>
            <a:endCxn id="1121" idx="1"/>
          </p:cNvCxnSpPr>
          <p:nvPr/>
        </p:nvCxnSpPr>
        <p:spPr>
          <a:xfrm>
            <a:off x="3019750" y="1419525"/>
            <a:ext cx="561000" cy="27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6" name="Google Shape;1126;p77"/>
          <p:cNvSpPr/>
          <p:nvPr/>
        </p:nvSpPr>
        <p:spPr>
          <a:xfrm>
            <a:off x="4876863" y="252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7"/>
          <p:cNvSpPr/>
          <p:nvPr/>
        </p:nvSpPr>
        <p:spPr>
          <a:xfrm>
            <a:off x="5244625" y="2430725"/>
            <a:ext cx="779706" cy="84277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Batches</a:t>
            </a:r>
            <a:endParaRPr sz="1000"/>
          </a:p>
        </p:txBody>
      </p:sp>
      <p:sp>
        <p:nvSpPr>
          <p:cNvPr id="1128" name="Google Shape;1128;p77"/>
          <p:cNvSpPr/>
          <p:nvPr/>
        </p:nvSpPr>
        <p:spPr>
          <a:xfrm>
            <a:off x="6192600" y="2430738"/>
            <a:ext cx="236400" cy="7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138" y="2399688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7"/>
          <p:cNvSpPr txBox="1"/>
          <p:nvPr/>
        </p:nvSpPr>
        <p:spPr>
          <a:xfrm>
            <a:off x="6597263" y="21728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cxnSp>
        <p:nvCxnSpPr>
          <p:cNvPr id="1131" name="Google Shape;1131;p77"/>
          <p:cNvCxnSpPr/>
          <p:nvPr/>
        </p:nvCxnSpPr>
        <p:spPr>
          <a:xfrm rot="5400000">
            <a:off x="4408175" y="1821775"/>
            <a:ext cx="627300" cy="55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77"/>
          <p:cNvSpPr txBox="1"/>
          <p:nvPr/>
        </p:nvSpPr>
        <p:spPr>
          <a:xfrm>
            <a:off x="4876875" y="1213400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Resampling rules are added to adjust for imbalance.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33" name="Google Shape;1133;p77"/>
          <p:cNvSpPr txBox="1"/>
          <p:nvPr/>
        </p:nvSpPr>
        <p:spPr>
          <a:xfrm>
            <a:off x="5469725" y="3727350"/>
            <a:ext cx="17481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Examples from imbalanced classes may appear more than once per epoch (boosting)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34" name="Google Shape;1134;p77"/>
          <p:cNvCxnSpPr>
            <a:endCxn id="1127" idx="2"/>
          </p:cNvCxnSpPr>
          <p:nvPr/>
        </p:nvCxnSpPr>
        <p:spPr>
          <a:xfrm flipH="1" rot="5400000">
            <a:off x="5413460" y="3408387"/>
            <a:ext cx="557700" cy="224100"/>
          </a:xfrm>
          <a:prstGeom prst="curvedConnector3">
            <a:avLst>
              <a:gd fmla="val 472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Fairness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40" name="Google Shape;11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78"/>
          <p:cNvSpPr/>
          <p:nvPr/>
        </p:nvSpPr>
        <p:spPr>
          <a:xfrm>
            <a:off x="748025" y="209470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Discriminatory</a:t>
            </a:r>
            <a:r>
              <a:rPr b="1" lang="en" sz="1000"/>
              <a:t> Dataset</a:t>
            </a:r>
            <a:endParaRPr b="1" sz="1000"/>
          </a:p>
        </p:txBody>
      </p:sp>
      <p:sp>
        <p:nvSpPr>
          <p:cNvPr id="1142" name="Google Shape;1142;p78"/>
          <p:cNvSpPr/>
          <p:nvPr/>
        </p:nvSpPr>
        <p:spPr>
          <a:xfrm>
            <a:off x="1751013" y="24434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8"/>
          <p:cNvSpPr txBox="1"/>
          <p:nvPr/>
        </p:nvSpPr>
        <p:spPr>
          <a:xfrm>
            <a:off x="555875" y="3874875"/>
            <a:ext cx="17691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Non-Fairness is caused when prior cultural discrimination is represented in the dataset.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44" name="Google Shape;1144;p78"/>
          <p:cNvCxnSpPr/>
          <p:nvPr/>
        </p:nvCxnSpPr>
        <p:spPr>
          <a:xfrm rot="-5400000">
            <a:off x="967050" y="359872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5" name="Google Shape;1145;p78"/>
          <p:cNvSpPr/>
          <p:nvPr/>
        </p:nvSpPr>
        <p:spPr>
          <a:xfrm>
            <a:off x="2146400" y="239320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Synthetic</a:t>
            </a:r>
            <a:br>
              <a:rPr b="1" lang="en" sz="1000"/>
            </a:br>
            <a:r>
              <a:rPr b="1" lang="en" sz="1000"/>
              <a:t>Generator</a:t>
            </a:r>
            <a:endParaRPr b="1" sz="1000"/>
          </a:p>
        </p:txBody>
      </p:sp>
      <p:pic>
        <p:nvPicPr>
          <p:cNvPr id="1146" name="Google Shape;114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75" y="1102100"/>
            <a:ext cx="959450" cy="9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8"/>
          <p:cNvSpPr/>
          <p:nvPr/>
        </p:nvSpPr>
        <p:spPr>
          <a:xfrm rot="-1681269">
            <a:off x="1898833" y="1889682"/>
            <a:ext cx="512135" cy="31364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8"/>
          <p:cNvSpPr/>
          <p:nvPr/>
        </p:nvSpPr>
        <p:spPr>
          <a:xfrm rot="10800000">
            <a:off x="2584938" y="2094700"/>
            <a:ext cx="548700" cy="211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8"/>
          <p:cNvSpPr txBox="1"/>
          <p:nvPr/>
        </p:nvSpPr>
        <p:spPr>
          <a:xfrm>
            <a:off x="555875" y="1017725"/>
            <a:ext cx="1359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(SME) Identify which features have culturally discrimination.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50" name="Google Shape;1150;p78"/>
          <p:cNvCxnSpPr/>
          <p:nvPr/>
        </p:nvCxnSpPr>
        <p:spPr>
          <a:xfrm>
            <a:off x="1763975" y="1419525"/>
            <a:ext cx="561000" cy="27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78"/>
          <p:cNvSpPr txBox="1"/>
          <p:nvPr/>
        </p:nvSpPr>
        <p:spPr>
          <a:xfrm>
            <a:off x="6789725" y="1299650"/>
            <a:ext cx="1827300" cy="31665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Removing cultural features (gender, race, age, …) does not work due to the fact that other features have </a:t>
            </a:r>
            <a:r>
              <a:rPr b="1" lang="en" sz="1000">
                <a:solidFill>
                  <a:srgbClr val="FF0000"/>
                </a:solidFill>
              </a:rPr>
              <a:t>collinearity</a:t>
            </a:r>
            <a:r>
              <a:rPr b="1" lang="en" sz="1000">
                <a:solidFill>
                  <a:srgbClr val="FF0000"/>
                </a:solidFill>
              </a:rPr>
              <a:t> with them (they predict each other).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Example: Where gender and income features would be discriminatory. Generate new examples by randomly flipping the gender.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52" name="Google Shape;1152;p78"/>
          <p:cNvSpPr txBox="1"/>
          <p:nvPr/>
        </p:nvSpPr>
        <p:spPr>
          <a:xfrm>
            <a:off x="3647000" y="1220500"/>
            <a:ext cx="2192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Add rules for generating </a:t>
            </a:r>
            <a:r>
              <a:rPr b="1" lang="en" sz="1000"/>
              <a:t>synthetic</a:t>
            </a:r>
            <a:r>
              <a:rPr b="1" lang="en" sz="1000"/>
              <a:t> examples from existing examples by reducing collinearity between discriminating features.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53" name="Google Shape;1153;p78"/>
          <p:cNvCxnSpPr/>
          <p:nvPr/>
        </p:nvCxnSpPr>
        <p:spPr>
          <a:xfrm flipH="1">
            <a:off x="3395000" y="1514150"/>
            <a:ext cx="252000" cy="23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78"/>
          <p:cNvSpPr/>
          <p:nvPr/>
        </p:nvSpPr>
        <p:spPr>
          <a:xfrm>
            <a:off x="3604763" y="24434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8"/>
          <p:cNvSpPr/>
          <p:nvPr/>
        </p:nvSpPr>
        <p:spPr>
          <a:xfrm>
            <a:off x="3956750" y="2184100"/>
            <a:ext cx="9585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Non-</a:t>
            </a:r>
            <a:r>
              <a:rPr b="1" lang="en" sz="1000"/>
              <a:t>Discriminatory Dataset</a:t>
            </a:r>
            <a:endParaRPr b="1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9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9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79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05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3" name="Google Shape;1163;p79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Meta-Learning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Meta-Learning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69" name="Google Shape;11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0"/>
          <p:cNvSpPr txBox="1"/>
          <p:nvPr/>
        </p:nvSpPr>
        <p:spPr>
          <a:xfrm>
            <a:off x="1944000" y="13657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Knowledge Distillation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171" name="Google Shape;1171;p80"/>
          <p:cNvSpPr txBox="1"/>
          <p:nvPr/>
        </p:nvSpPr>
        <p:spPr>
          <a:xfrm>
            <a:off x="1944000" y="24822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Semi-Supervised Learning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1172" name="Google Shape;1172;p80"/>
          <p:cNvSpPr txBox="1"/>
          <p:nvPr/>
        </p:nvSpPr>
        <p:spPr>
          <a:xfrm>
            <a:off x="2009750" y="3598725"/>
            <a:ext cx="525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Weakly</a:t>
            </a:r>
            <a:r>
              <a:rPr b="1" lang="en">
                <a:solidFill>
                  <a:srgbClr val="B45F06"/>
                </a:solidFill>
              </a:rPr>
              <a:t>-Supervised Learning</a:t>
            </a:r>
            <a:endParaRPr b="1">
              <a:solidFill>
                <a:srgbClr val="B45F06"/>
              </a:solidFill>
            </a:endParaRPr>
          </a:p>
        </p:txBody>
      </p:sp>
      <p:pic>
        <p:nvPicPr>
          <p:cNvPr id="1173" name="Google Shape;117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0" y="1180325"/>
            <a:ext cx="745550" cy="9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0"/>
          <p:cNvSpPr/>
          <p:nvPr/>
        </p:nvSpPr>
        <p:spPr>
          <a:xfrm>
            <a:off x="593500" y="2392675"/>
            <a:ext cx="992700" cy="5727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(un) Labeled</a:t>
            </a:r>
            <a:r>
              <a:rPr b="1" lang="en" sz="1000"/>
              <a:t> Data</a:t>
            </a:r>
            <a:endParaRPr b="1" sz="1000"/>
          </a:p>
        </p:txBody>
      </p:sp>
      <p:sp>
        <p:nvSpPr>
          <p:cNvPr id="1175" name="Google Shape;1175;p80"/>
          <p:cNvSpPr/>
          <p:nvPr/>
        </p:nvSpPr>
        <p:spPr>
          <a:xfrm>
            <a:off x="593500" y="3419625"/>
            <a:ext cx="992700" cy="5727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(un) Labeled Data</a:t>
            </a:r>
            <a:endParaRPr b="1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Knowledge Distillation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81" name="Google Shape;11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1"/>
          <p:cNvSpPr/>
          <p:nvPr/>
        </p:nvSpPr>
        <p:spPr>
          <a:xfrm>
            <a:off x="3938400" y="1934225"/>
            <a:ext cx="102300" cy="11712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1"/>
          <p:cNvSpPr/>
          <p:nvPr/>
        </p:nvSpPr>
        <p:spPr>
          <a:xfrm flipH="1">
            <a:off x="4113850" y="1872425"/>
            <a:ext cx="209100" cy="1327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Softmax</a:t>
            </a:r>
            <a:endParaRPr b="1" sz="1000"/>
          </a:p>
        </p:txBody>
      </p:sp>
      <p:sp>
        <p:nvSpPr>
          <p:cNvPr id="1184" name="Google Shape;1184;p81"/>
          <p:cNvSpPr txBox="1"/>
          <p:nvPr/>
        </p:nvSpPr>
        <p:spPr>
          <a:xfrm>
            <a:off x="2203050" y="1498313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Pre-trained Large Model</a:t>
            </a:r>
            <a:br>
              <a:rPr b="1" lang="en" sz="1000"/>
            </a:br>
            <a:r>
              <a:rPr b="1" lang="en" sz="1000"/>
              <a:t>(Teacher)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85" name="Google Shape;1185;p81"/>
          <p:cNvSpPr txBox="1"/>
          <p:nvPr/>
        </p:nvSpPr>
        <p:spPr>
          <a:xfrm>
            <a:off x="1945075" y="945200"/>
            <a:ext cx="6057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Use Large Models to Train Compact (e.g., Mobile) Models</a:t>
            </a:r>
            <a:endParaRPr b="1" i="1">
              <a:solidFill>
                <a:srgbClr val="3D85C6"/>
              </a:solidFill>
            </a:endParaRPr>
          </a:p>
        </p:txBody>
      </p:sp>
      <p:sp>
        <p:nvSpPr>
          <p:cNvPr id="1186" name="Google Shape;1186;p81"/>
          <p:cNvSpPr txBox="1"/>
          <p:nvPr/>
        </p:nvSpPr>
        <p:spPr>
          <a:xfrm>
            <a:off x="4981200" y="1829075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probability distribution (soft labels).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87" name="Google Shape;1187;p81"/>
          <p:cNvCxnSpPr/>
          <p:nvPr/>
        </p:nvCxnSpPr>
        <p:spPr>
          <a:xfrm flipH="1">
            <a:off x="4322950" y="2146750"/>
            <a:ext cx="701100" cy="2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8" name="Google Shape;1188;p81"/>
          <p:cNvSpPr/>
          <p:nvPr/>
        </p:nvSpPr>
        <p:spPr>
          <a:xfrm>
            <a:off x="866150" y="2146750"/>
            <a:ext cx="906000" cy="23094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 Data</a:t>
            </a:r>
            <a:endParaRPr b="1" sz="1000"/>
          </a:p>
        </p:txBody>
      </p:sp>
      <p:sp>
        <p:nvSpPr>
          <p:cNvPr id="1189" name="Google Shape;1189;p81"/>
          <p:cNvSpPr/>
          <p:nvPr/>
        </p:nvSpPr>
        <p:spPr>
          <a:xfrm>
            <a:off x="1980950" y="23866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1"/>
          <p:cNvSpPr/>
          <p:nvPr/>
        </p:nvSpPr>
        <p:spPr>
          <a:xfrm>
            <a:off x="1980950" y="36885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1"/>
          <p:cNvSpPr/>
          <p:nvPr/>
        </p:nvSpPr>
        <p:spPr>
          <a:xfrm>
            <a:off x="3938400" y="3550800"/>
            <a:ext cx="102300" cy="864600"/>
          </a:xfrm>
          <a:prstGeom prst="rightArrow">
            <a:avLst>
              <a:gd fmla="val 50000" name="adj1"/>
              <a:gd fmla="val 585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1"/>
          <p:cNvSpPr/>
          <p:nvPr/>
        </p:nvSpPr>
        <p:spPr>
          <a:xfrm flipH="1">
            <a:off x="4148050" y="3442650"/>
            <a:ext cx="174900" cy="1138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Softmax</a:t>
            </a:r>
            <a:endParaRPr b="1" sz="1000"/>
          </a:p>
        </p:txBody>
      </p:sp>
      <p:sp>
        <p:nvSpPr>
          <p:cNvPr id="1193" name="Google Shape;1193;p81"/>
          <p:cNvSpPr/>
          <p:nvPr/>
        </p:nvSpPr>
        <p:spPr>
          <a:xfrm>
            <a:off x="5238025" y="3068475"/>
            <a:ext cx="1291800" cy="374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Loss Function</a:t>
            </a:r>
            <a:endParaRPr sz="1000"/>
          </a:p>
        </p:txBody>
      </p:sp>
      <p:sp>
        <p:nvSpPr>
          <p:cNvPr id="1194" name="Google Shape;1194;p81"/>
          <p:cNvSpPr txBox="1"/>
          <p:nvPr/>
        </p:nvSpPr>
        <p:spPr>
          <a:xfrm>
            <a:off x="2287550" y="4493925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Compact Model being Trained to Mimic Large 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195" name="Google Shape;1195;p81"/>
          <p:cNvSpPr/>
          <p:nvPr/>
        </p:nvSpPr>
        <p:spPr>
          <a:xfrm rot="5400000">
            <a:off x="4907050" y="1989125"/>
            <a:ext cx="521100" cy="1542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1"/>
          <p:cNvSpPr/>
          <p:nvPr/>
        </p:nvSpPr>
        <p:spPr>
          <a:xfrm flipH="1" rot="5400000">
            <a:off x="4967900" y="3032475"/>
            <a:ext cx="465000" cy="154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1"/>
          <p:cNvSpPr txBox="1"/>
          <p:nvPr/>
        </p:nvSpPr>
        <p:spPr>
          <a:xfrm>
            <a:off x="5108475" y="4318500"/>
            <a:ext cx="13662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Predictive</a:t>
            </a:r>
            <a:r>
              <a:rPr b="1" lang="en" sz="1000"/>
              <a:t> probability distribution 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198" name="Google Shape;1198;p81"/>
          <p:cNvCxnSpPr/>
          <p:nvPr/>
        </p:nvCxnSpPr>
        <p:spPr>
          <a:xfrm rot="10800000">
            <a:off x="4371550" y="4281625"/>
            <a:ext cx="652500" cy="30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81"/>
          <p:cNvSpPr/>
          <p:nvPr/>
        </p:nvSpPr>
        <p:spPr>
          <a:xfrm>
            <a:off x="6771350" y="3199925"/>
            <a:ext cx="1039800" cy="730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1"/>
          <p:cNvSpPr txBox="1"/>
          <p:nvPr/>
        </p:nvSpPr>
        <p:spPr>
          <a:xfrm>
            <a:off x="7503525" y="2048988"/>
            <a:ext cx="13662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loss between the teacher and student is backward propagated.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01" name="Google Shape;1201;p81"/>
          <p:cNvCxnSpPr/>
          <p:nvPr/>
        </p:nvCxnSpPr>
        <p:spPr>
          <a:xfrm rot="5400000">
            <a:off x="7728175" y="3014800"/>
            <a:ext cx="328200" cy="220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2" name="Google Shape;12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201" y="1864424"/>
            <a:ext cx="1414700" cy="14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675" y="3574029"/>
            <a:ext cx="906000" cy="9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1"/>
          <p:cNvSpPr txBox="1"/>
          <p:nvPr/>
        </p:nvSpPr>
        <p:spPr>
          <a:xfrm>
            <a:off x="2170175" y="3199913"/>
            <a:ext cx="1689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Compact Model</a:t>
            </a:r>
            <a:br>
              <a:rPr b="1" lang="en" sz="1000"/>
            </a:br>
            <a:r>
              <a:rPr b="1" lang="en" sz="1000"/>
              <a:t>(Student)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Semi-Supervised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10" name="Google Shape;12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82"/>
          <p:cNvSpPr txBox="1"/>
          <p:nvPr/>
        </p:nvSpPr>
        <p:spPr>
          <a:xfrm>
            <a:off x="2229125" y="1553400"/>
            <a:ext cx="1937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 trained on Label Data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12" name="Google Shape;1212;p82"/>
          <p:cNvSpPr/>
          <p:nvPr/>
        </p:nvSpPr>
        <p:spPr>
          <a:xfrm>
            <a:off x="842525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Unlabeled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3" name="Google Shape;1213;p82"/>
          <p:cNvSpPr/>
          <p:nvPr/>
        </p:nvSpPr>
        <p:spPr>
          <a:xfrm>
            <a:off x="1949488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2"/>
          <p:cNvSpPr/>
          <p:nvPr/>
        </p:nvSpPr>
        <p:spPr>
          <a:xfrm>
            <a:off x="4039563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82"/>
          <p:cNvSpPr/>
          <p:nvPr/>
        </p:nvSpPr>
        <p:spPr>
          <a:xfrm>
            <a:off x="4484300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Pseudo </a:t>
            </a: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16" name="Google Shape;1216;p82"/>
          <p:cNvSpPr txBox="1"/>
          <p:nvPr/>
        </p:nvSpPr>
        <p:spPr>
          <a:xfrm>
            <a:off x="1466275" y="3569528"/>
            <a:ext cx="13047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Model has good accuracy to start with.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17" name="Google Shape;1217;p82"/>
          <p:cNvCxnSpPr/>
          <p:nvPr/>
        </p:nvCxnSpPr>
        <p:spPr>
          <a:xfrm rot="-5400000">
            <a:off x="2236450" y="3283850"/>
            <a:ext cx="393600" cy="33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8" name="Google Shape;1218;p82"/>
          <p:cNvSpPr/>
          <p:nvPr/>
        </p:nvSpPr>
        <p:spPr>
          <a:xfrm>
            <a:off x="5586624" y="2256750"/>
            <a:ext cx="209100" cy="21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2"/>
          <p:cNvSpPr/>
          <p:nvPr/>
        </p:nvSpPr>
        <p:spPr>
          <a:xfrm>
            <a:off x="4484300" y="339942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</a:t>
            </a:r>
            <a:r>
              <a:rPr b="1" lang="en" sz="1000"/>
              <a:t>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20" name="Google Shape;1220;p82"/>
          <p:cNvSpPr/>
          <p:nvPr/>
        </p:nvSpPr>
        <p:spPr>
          <a:xfrm>
            <a:off x="6093900" y="1908000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21" name="Google Shape;1221;p82"/>
          <p:cNvSpPr txBox="1"/>
          <p:nvPr/>
        </p:nvSpPr>
        <p:spPr>
          <a:xfrm>
            <a:off x="7337175" y="1736974"/>
            <a:ext cx="13047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Pseudo Labeled data and Labeled data are merged into new training set.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22" name="Google Shape;1222;p82"/>
          <p:cNvCxnSpPr>
            <a:endCxn id="1220" idx="4"/>
          </p:cNvCxnSpPr>
          <p:nvPr/>
        </p:nvCxnSpPr>
        <p:spPr>
          <a:xfrm rot="5400000">
            <a:off x="6917850" y="2657850"/>
            <a:ext cx="702300" cy="616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3" name="Google Shape;122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76" y="1870824"/>
            <a:ext cx="1414700" cy="14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Semi-Supervised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9" name="Google Shape;12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83"/>
          <p:cNvSpPr txBox="1"/>
          <p:nvPr/>
        </p:nvSpPr>
        <p:spPr>
          <a:xfrm>
            <a:off x="2221250" y="1442175"/>
            <a:ext cx="1937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Continued Training of Model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31" name="Google Shape;1231;p83"/>
          <p:cNvSpPr/>
          <p:nvPr/>
        </p:nvSpPr>
        <p:spPr>
          <a:xfrm>
            <a:off x="1881325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3"/>
          <p:cNvSpPr/>
          <p:nvPr/>
        </p:nvSpPr>
        <p:spPr>
          <a:xfrm>
            <a:off x="4039563" y="222122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3"/>
          <p:cNvSpPr/>
          <p:nvPr/>
        </p:nvSpPr>
        <p:spPr>
          <a:xfrm>
            <a:off x="4484300" y="19080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Pseudo 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cxnSp>
        <p:nvCxnSpPr>
          <p:cNvPr id="1234" name="Google Shape;1234;p83"/>
          <p:cNvCxnSpPr/>
          <p:nvPr/>
        </p:nvCxnSpPr>
        <p:spPr>
          <a:xfrm rot="10800000">
            <a:off x="1614625" y="3235500"/>
            <a:ext cx="266700" cy="25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83"/>
          <p:cNvSpPr/>
          <p:nvPr/>
        </p:nvSpPr>
        <p:spPr>
          <a:xfrm>
            <a:off x="5586624" y="2256750"/>
            <a:ext cx="209100" cy="210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83"/>
          <p:cNvSpPr/>
          <p:nvPr/>
        </p:nvSpPr>
        <p:spPr>
          <a:xfrm>
            <a:off x="4484300" y="332065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37" name="Google Shape;1237;p83"/>
          <p:cNvSpPr/>
          <p:nvPr/>
        </p:nvSpPr>
        <p:spPr>
          <a:xfrm>
            <a:off x="706225" y="1328425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38" name="Google Shape;1238;p83"/>
          <p:cNvSpPr txBox="1"/>
          <p:nvPr/>
        </p:nvSpPr>
        <p:spPr>
          <a:xfrm>
            <a:off x="1823475" y="3275675"/>
            <a:ext cx="1815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Mini-batches are drawn with mix of labeled and pseudo labeled data.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Batches smooth out the error, and the error acts as a regularizer.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39" name="Google Shape;1239;p83"/>
          <p:cNvCxnSpPr/>
          <p:nvPr/>
        </p:nvCxnSpPr>
        <p:spPr>
          <a:xfrm flipH="1">
            <a:off x="7064225" y="2536300"/>
            <a:ext cx="3399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83"/>
          <p:cNvSpPr/>
          <p:nvPr/>
        </p:nvSpPr>
        <p:spPr>
          <a:xfrm>
            <a:off x="6128175" y="1328425"/>
            <a:ext cx="866700" cy="28188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Next</a:t>
            </a:r>
            <a:br>
              <a:rPr b="1" lang="en" sz="1000"/>
            </a:br>
            <a:r>
              <a:rPr b="1" lang="en" sz="1000"/>
              <a:t>Composite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Training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41" name="Google Shape;1241;p83"/>
          <p:cNvSpPr txBox="1"/>
          <p:nvPr/>
        </p:nvSpPr>
        <p:spPr>
          <a:xfrm>
            <a:off x="7327325" y="1686500"/>
            <a:ext cx="1815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After each epoch, the refined pseudo labeled data is recombined with label data for a new (better) composite training set.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242" name="Google Shape;1242;p83"/>
          <p:cNvSpPr/>
          <p:nvPr/>
        </p:nvSpPr>
        <p:spPr>
          <a:xfrm rot="10800000">
            <a:off x="1661875" y="4414400"/>
            <a:ext cx="5027100" cy="607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3"/>
          <p:cNvSpPr txBox="1"/>
          <p:nvPr/>
        </p:nvSpPr>
        <p:spPr>
          <a:xfrm>
            <a:off x="7327325" y="4296325"/>
            <a:ext cx="1815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Continuously repeat. The next composite training set is feed for training.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44" name="Google Shape;1244;p83"/>
          <p:cNvCxnSpPr/>
          <p:nvPr/>
        </p:nvCxnSpPr>
        <p:spPr>
          <a:xfrm rot="10800000">
            <a:off x="6813375" y="4502050"/>
            <a:ext cx="554100" cy="14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5" name="Google Shape;124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724" y="1796775"/>
            <a:ext cx="1488751" cy="14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Weakly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51" name="Google Shape;12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84"/>
          <p:cNvSpPr/>
          <p:nvPr/>
        </p:nvSpPr>
        <p:spPr>
          <a:xfrm>
            <a:off x="4320775" y="158890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3" name="Google Shape;1253;p84"/>
          <p:cNvSpPr/>
          <p:nvPr/>
        </p:nvSpPr>
        <p:spPr>
          <a:xfrm>
            <a:off x="4320775" y="2426575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4" name="Google Shape;1254;p84"/>
          <p:cNvSpPr/>
          <p:nvPr/>
        </p:nvSpPr>
        <p:spPr>
          <a:xfrm>
            <a:off x="4320775" y="326425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55" name="Google Shape;1255;p84"/>
          <p:cNvSpPr/>
          <p:nvPr/>
        </p:nvSpPr>
        <p:spPr>
          <a:xfrm>
            <a:off x="4221925" y="1445850"/>
            <a:ext cx="1512300" cy="25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4"/>
          <p:cNvSpPr/>
          <p:nvPr/>
        </p:nvSpPr>
        <p:spPr>
          <a:xfrm>
            <a:off x="2932600" y="1417950"/>
            <a:ext cx="866700" cy="12402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57" name="Google Shape;1257;p84"/>
          <p:cNvSpPr/>
          <p:nvPr/>
        </p:nvSpPr>
        <p:spPr>
          <a:xfrm>
            <a:off x="3870613" y="17667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4"/>
          <p:cNvSpPr txBox="1"/>
          <p:nvPr/>
        </p:nvSpPr>
        <p:spPr>
          <a:xfrm>
            <a:off x="6348625" y="1417950"/>
            <a:ext cx="1410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1)  </a:t>
            </a:r>
            <a:r>
              <a:rPr b="1" lang="en" sz="1000"/>
              <a:t>An ensemble set of models are trained on noisy labeled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59" name="Google Shape;1259;p84"/>
          <p:cNvCxnSpPr/>
          <p:nvPr/>
        </p:nvCxnSpPr>
        <p:spPr>
          <a:xfrm flipH="1">
            <a:off x="5734225" y="1658525"/>
            <a:ext cx="6144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84"/>
          <p:cNvSpPr txBox="1"/>
          <p:nvPr/>
        </p:nvSpPr>
        <p:spPr>
          <a:xfrm>
            <a:off x="1117725" y="2024050"/>
            <a:ext cx="11244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Source is generally from crowd sourced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1" name="Google Shape;1261;p84"/>
          <p:cNvCxnSpPr/>
          <p:nvPr/>
        </p:nvCxnSpPr>
        <p:spPr>
          <a:xfrm flipH="1" rot="10800000">
            <a:off x="2181850" y="2209975"/>
            <a:ext cx="559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2" name="Google Shape;1262;p84"/>
          <p:cNvSpPr/>
          <p:nvPr/>
        </p:nvSpPr>
        <p:spPr>
          <a:xfrm>
            <a:off x="2932600" y="2851475"/>
            <a:ext cx="866700" cy="12402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63" name="Google Shape;1263;p84"/>
          <p:cNvSpPr txBox="1"/>
          <p:nvPr/>
        </p:nvSpPr>
        <p:spPr>
          <a:xfrm>
            <a:off x="1286725" y="3264250"/>
            <a:ext cx="1044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Good Label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4" name="Google Shape;1264;p84"/>
          <p:cNvCxnSpPr/>
          <p:nvPr/>
        </p:nvCxnSpPr>
        <p:spPr>
          <a:xfrm flipH="1" rot="10800000">
            <a:off x="2082175" y="3292450"/>
            <a:ext cx="784800" cy="24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84"/>
          <p:cNvSpPr/>
          <p:nvPr/>
        </p:nvSpPr>
        <p:spPr>
          <a:xfrm>
            <a:off x="3906050" y="3145675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4"/>
          <p:cNvSpPr txBox="1"/>
          <p:nvPr/>
        </p:nvSpPr>
        <p:spPr>
          <a:xfrm>
            <a:off x="6348625" y="2945350"/>
            <a:ext cx="1410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2</a:t>
            </a:r>
            <a:r>
              <a:rPr b="1" lang="en" sz="1000"/>
              <a:t>)  The ensemble set of models is fine-tuned on good label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67" name="Google Shape;1267;p84"/>
          <p:cNvCxnSpPr/>
          <p:nvPr/>
        </p:nvCxnSpPr>
        <p:spPr>
          <a:xfrm flipH="1">
            <a:off x="5734225" y="3185925"/>
            <a:ext cx="614400" cy="31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8" name="Google Shape;1268;p84"/>
          <p:cNvSpPr txBox="1"/>
          <p:nvPr/>
        </p:nvSpPr>
        <p:spPr>
          <a:xfrm>
            <a:off x="4154875" y="1167713"/>
            <a:ext cx="1646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Ensemble in Training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2019 Production Flow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0" y="1054375"/>
            <a:ext cx="895449" cy="89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975" y="1151375"/>
            <a:ext cx="853250" cy="8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559050" y="8198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Repo</a:t>
            </a:r>
            <a:endParaRPr sz="900"/>
          </a:p>
        </p:txBody>
      </p:sp>
      <p:sp>
        <p:nvSpPr>
          <p:cNvPr id="343" name="Google Shape;343;p40"/>
          <p:cNvSpPr txBox="1"/>
          <p:nvPr/>
        </p:nvSpPr>
        <p:spPr>
          <a:xfrm>
            <a:off x="7805375" y="84722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Labelling</a:t>
            </a:r>
            <a:endParaRPr sz="900"/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50" y="2571750"/>
            <a:ext cx="853251" cy="8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1464850" y="1432375"/>
            <a:ext cx="6312600" cy="11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728025" y="2083450"/>
            <a:ext cx="337500" cy="26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/>
        </p:nvSpPr>
        <p:spPr>
          <a:xfrm>
            <a:off x="359325" y="23850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Distribution</a:t>
            </a:r>
            <a:endParaRPr sz="900"/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8825" y="2571750"/>
            <a:ext cx="853250" cy="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/>
          <p:nvPr/>
        </p:nvSpPr>
        <p:spPr>
          <a:xfrm>
            <a:off x="1592463" y="272912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775" y="3879925"/>
            <a:ext cx="1140001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375" y="3867000"/>
            <a:ext cx="1140001" cy="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425" y="3867000"/>
            <a:ext cx="1140001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2023950" y="23592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Training</a:t>
            </a:r>
            <a:endParaRPr sz="900"/>
          </a:p>
        </p:txBody>
      </p:sp>
      <p:sp>
        <p:nvSpPr>
          <p:cNvPr id="354" name="Google Shape;354;p40"/>
          <p:cNvSpPr/>
          <p:nvPr/>
        </p:nvSpPr>
        <p:spPr>
          <a:xfrm rot="5400000">
            <a:off x="2266250" y="2759325"/>
            <a:ext cx="380700" cy="17289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6200" y="2649600"/>
            <a:ext cx="642900" cy="6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/>
        </p:nvSpPr>
        <p:spPr>
          <a:xfrm>
            <a:off x="1919150" y="366580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Instances</a:t>
            </a:r>
            <a:endParaRPr sz="900"/>
          </a:p>
        </p:txBody>
      </p:sp>
      <p:sp>
        <p:nvSpPr>
          <p:cNvPr id="357" name="Google Shape;357;p40"/>
          <p:cNvSpPr/>
          <p:nvPr/>
        </p:nvSpPr>
        <p:spPr>
          <a:xfrm>
            <a:off x="3170475" y="272912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3588900" y="17007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Validation</a:t>
            </a:r>
            <a:endParaRPr sz="900"/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6200" y="1928850"/>
            <a:ext cx="642900" cy="6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/>
          <p:nvPr/>
        </p:nvSpPr>
        <p:spPr>
          <a:xfrm flipH="1" rot="-5400000">
            <a:off x="2891100" y="1763150"/>
            <a:ext cx="269700" cy="1109100"/>
          </a:xfrm>
          <a:prstGeom prst="bentArrow">
            <a:avLst>
              <a:gd fmla="val 25000" name="adj1"/>
              <a:gd fmla="val 19978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"/>
          <p:cNvSpPr/>
          <p:nvPr/>
        </p:nvSpPr>
        <p:spPr>
          <a:xfrm>
            <a:off x="451752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4885175" y="2385075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Versioning</a:t>
            </a:r>
            <a:endParaRPr sz="900"/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6513" y="3777175"/>
            <a:ext cx="703675" cy="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4655925" y="3548325"/>
            <a:ext cx="1247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Trained Model Repo</a:t>
            </a:r>
            <a:endParaRPr sz="900"/>
          </a:p>
        </p:txBody>
      </p:sp>
      <p:sp>
        <p:nvSpPr>
          <p:cNvPr id="365" name="Google Shape;365;p40"/>
          <p:cNvSpPr/>
          <p:nvPr/>
        </p:nvSpPr>
        <p:spPr>
          <a:xfrm>
            <a:off x="5099600" y="3412275"/>
            <a:ext cx="337500" cy="1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 rot="-5400000">
            <a:off x="3919775" y="3218400"/>
            <a:ext cx="821700" cy="1109100"/>
          </a:xfrm>
          <a:prstGeom prst="bentArrow">
            <a:avLst>
              <a:gd fmla="val 9174" name="adj1"/>
              <a:gd fmla="val 19978" name="adj2"/>
              <a:gd fmla="val 15133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3725" y="2596261"/>
            <a:ext cx="853250" cy="74833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/>
          <p:nvPr/>
        </p:nvSpPr>
        <p:spPr>
          <a:xfrm>
            <a:off x="590397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6524150" y="2359250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Deploy</a:t>
            </a:r>
            <a:endParaRPr sz="900"/>
          </a:p>
        </p:txBody>
      </p:sp>
      <p:sp>
        <p:nvSpPr>
          <p:cNvPr id="370" name="Google Shape;370;p40"/>
          <p:cNvSpPr/>
          <p:nvPr/>
        </p:nvSpPr>
        <p:spPr>
          <a:xfrm>
            <a:off x="7442575" y="2701175"/>
            <a:ext cx="207300" cy="5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7923175" y="2356363"/>
            <a:ext cx="1074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A/B Testing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2" name="Google Shape;372;p40"/>
          <p:cNvSpPr/>
          <p:nvPr/>
        </p:nvSpPr>
        <p:spPr>
          <a:xfrm rot="10796944">
            <a:off x="8127676" y="2168703"/>
            <a:ext cx="337500" cy="163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3626200" y="4240250"/>
            <a:ext cx="1247700" cy="11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Source-Repositories.png" id="375" name="Google Shape;375;p40"/>
          <p:cNvPicPr preferRelativeResize="0"/>
          <p:nvPr/>
        </p:nvPicPr>
        <p:blipFill rotWithShape="1">
          <a:blip r:embed="rId13">
            <a:alphaModFix/>
          </a:blip>
          <a:srcRect b="5092" l="0" r="0" t="5092"/>
          <a:stretch/>
        </p:blipFill>
        <p:spPr>
          <a:xfrm>
            <a:off x="4884224" y="2633131"/>
            <a:ext cx="8133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 rotWithShape="1">
          <a:blip r:embed="rId14">
            <a:alphaModFix/>
          </a:blip>
          <a:srcRect b="5092" l="0" r="0" t="5092"/>
          <a:stretch/>
        </p:blipFill>
        <p:spPr>
          <a:xfrm>
            <a:off x="7893475" y="2619800"/>
            <a:ext cx="813300" cy="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/>
          <p:nvPr/>
        </p:nvSpPr>
        <p:spPr>
          <a:xfrm rot="5400000">
            <a:off x="1441425" y="3780650"/>
            <a:ext cx="252900" cy="16533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31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606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3960" y="4733750"/>
            <a:ext cx="703650" cy="396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/>
        </p:nvSpPr>
        <p:spPr>
          <a:xfrm>
            <a:off x="1030425" y="4562775"/>
            <a:ext cx="1140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Warmup </a:t>
            </a:r>
            <a:r>
              <a:rPr lang="en" sz="900"/>
              <a:t>Instances</a:t>
            </a:r>
            <a:endParaRPr sz="9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Weakly-Supervised Learning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4" name="Google Shape;12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85"/>
          <p:cNvSpPr/>
          <p:nvPr/>
        </p:nvSpPr>
        <p:spPr>
          <a:xfrm>
            <a:off x="2312225" y="177005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76" name="Google Shape;1276;p85"/>
          <p:cNvSpPr/>
          <p:nvPr/>
        </p:nvSpPr>
        <p:spPr>
          <a:xfrm>
            <a:off x="2312225" y="2607725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77" name="Google Shape;1277;p85"/>
          <p:cNvSpPr/>
          <p:nvPr/>
        </p:nvSpPr>
        <p:spPr>
          <a:xfrm>
            <a:off x="2312225" y="3445400"/>
            <a:ext cx="1295400" cy="6210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 Learner</a:t>
            </a:r>
            <a:endParaRPr b="1" sz="1000"/>
          </a:p>
        </p:txBody>
      </p:sp>
      <p:sp>
        <p:nvSpPr>
          <p:cNvPr id="1278" name="Google Shape;1278;p85"/>
          <p:cNvSpPr/>
          <p:nvPr/>
        </p:nvSpPr>
        <p:spPr>
          <a:xfrm>
            <a:off x="2213375" y="1627000"/>
            <a:ext cx="1512300" cy="259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5"/>
          <p:cNvSpPr/>
          <p:nvPr/>
        </p:nvSpPr>
        <p:spPr>
          <a:xfrm>
            <a:off x="939800" y="220722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80" name="Google Shape;1280;p85"/>
          <p:cNvSpPr/>
          <p:nvPr/>
        </p:nvSpPr>
        <p:spPr>
          <a:xfrm>
            <a:off x="1877813" y="26116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5"/>
          <p:cNvSpPr txBox="1"/>
          <p:nvPr/>
        </p:nvSpPr>
        <p:spPr>
          <a:xfrm>
            <a:off x="4113350" y="1221775"/>
            <a:ext cx="1342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weakly trained ensemble is used to generate “less noisy” labels.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82" name="Google Shape;1282;p85"/>
          <p:cNvCxnSpPr>
            <a:endCxn id="1279" idx="3"/>
          </p:cNvCxnSpPr>
          <p:nvPr/>
        </p:nvCxnSpPr>
        <p:spPr>
          <a:xfrm rot="-5400000">
            <a:off x="1097000" y="3572075"/>
            <a:ext cx="313500" cy="2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3" name="Google Shape;1283;p85"/>
          <p:cNvSpPr txBox="1"/>
          <p:nvPr/>
        </p:nvSpPr>
        <p:spPr>
          <a:xfrm>
            <a:off x="2146325" y="1348875"/>
            <a:ext cx="1792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Weakly Trained Ensemble</a:t>
            </a:r>
            <a:endParaRPr b="1" sz="1000"/>
          </a:p>
        </p:txBody>
      </p:sp>
      <p:sp>
        <p:nvSpPr>
          <p:cNvPr id="1284" name="Google Shape;1284;p85"/>
          <p:cNvSpPr/>
          <p:nvPr/>
        </p:nvSpPr>
        <p:spPr>
          <a:xfrm>
            <a:off x="3786713" y="264585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85"/>
          <p:cNvSpPr/>
          <p:nvPr/>
        </p:nvSpPr>
        <p:spPr>
          <a:xfrm>
            <a:off x="4174925" y="2264975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Less</a:t>
            </a:r>
            <a:br>
              <a:rPr b="1" lang="en" sz="1000"/>
            </a:br>
            <a:r>
              <a:rPr b="1" lang="en" sz="1000"/>
              <a:t>Noisy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86" name="Google Shape;1286;p85"/>
          <p:cNvSpPr txBox="1"/>
          <p:nvPr/>
        </p:nvSpPr>
        <p:spPr>
          <a:xfrm>
            <a:off x="721300" y="3752900"/>
            <a:ext cx="13428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noisy data is feed thru the ensemble in predictive mode.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87" name="Google Shape;1287;p85"/>
          <p:cNvCxnSpPr/>
          <p:nvPr/>
        </p:nvCxnSpPr>
        <p:spPr>
          <a:xfrm flipH="1" rot="-5400000">
            <a:off x="4535875" y="2074775"/>
            <a:ext cx="280800" cy="9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8" name="Google Shape;1288;p85"/>
          <p:cNvSpPr/>
          <p:nvPr/>
        </p:nvSpPr>
        <p:spPr>
          <a:xfrm>
            <a:off x="4174925" y="3676100"/>
            <a:ext cx="866700" cy="1327500"/>
          </a:xfrm>
          <a:prstGeom prst="can">
            <a:avLst>
              <a:gd fmla="val 25000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Labeled</a:t>
            </a:r>
            <a:br>
              <a:rPr b="1" lang="en" sz="1000"/>
            </a:br>
            <a:r>
              <a:rPr b="1" lang="en" sz="1000"/>
              <a:t>Data</a:t>
            </a:r>
            <a:endParaRPr b="1" sz="1000"/>
          </a:p>
        </p:txBody>
      </p:sp>
      <p:sp>
        <p:nvSpPr>
          <p:cNvPr id="1289" name="Google Shape;1289;p85"/>
          <p:cNvSpPr/>
          <p:nvPr/>
        </p:nvSpPr>
        <p:spPr>
          <a:xfrm>
            <a:off x="5160021" y="2645850"/>
            <a:ext cx="148800" cy="208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5"/>
          <p:cNvSpPr/>
          <p:nvPr/>
        </p:nvSpPr>
        <p:spPr>
          <a:xfrm>
            <a:off x="5427225" y="2983075"/>
            <a:ext cx="1466400" cy="13275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Strong</a:t>
            </a:r>
            <a:br>
              <a:rPr b="1" lang="en" sz="1000"/>
            </a:br>
            <a:r>
              <a:rPr b="1" lang="en" sz="1000"/>
              <a:t>Model</a:t>
            </a:r>
            <a:endParaRPr b="1" sz="1000"/>
          </a:p>
        </p:txBody>
      </p:sp>
      <p:sp>
        <p:nvSpPr>
          <p:cNvPr id="1291" name="Google Shape;1291;p85"/>
          <p:cNvSpPr txBox="1"/>
          <p:nvPr/>
        </p:nvSpPr>
        <p:spPr>
          <a:xfrm>
            <a:off x="6731150" y="1654175"/>
            <a:ext cx="13428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Train a strong model with combined good label data and less noisy labeled data.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292" name="Google Shape;1292;p85"/>
          <p:cNvCxnSpPr/>
          <p:nvPr/>
        </p:nvCxnSpPr>
        <p:spPr>
          <a:xfrm rot="5400000">
            <a:off x="6540150" y="2529800"/>
            <a:ext cx="465300" cy="43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6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6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6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06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0" name="Google Shape;1300;p86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Postface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CV and NLP Convergence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6" name="Google Shape;13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87"/>
          <p:cNvSpPr/>
          <p:nvPr/>
        </p:nvSpPr>
        <p:spPr>
          <a:xfrm>
            <a:off x="2457550" y="1843150"/>
            <a:ext cx="2307900" cy="223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1308" name="Google Shape;1308;p87"/>
          <p:cNvSpPr/>
          <p:nvPr/>
        </p:nvSpPr>
        <p:spPr>
          <a:xfrm>
            <a:off x="4319200" y="1807650"/>
            <a:ext cx="2307900" cy="223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</a:t>
            </a:r>
            <a:endParaRPr/>
          </a:p>
        </p:txBody>
      </p:sp>
      <p:sp>
        <p:nvSpPr>
          <p:cNvPr id="1309" name="Google Shape;1309;p87"/>
          <p:cNvSpPr txBox="1"/>
          <p:nvPr/>
        </p:nvSpPr>
        <p:spPr>
          <a:xfrm>
            <a:off x="575000" y="1858925"/>
            <a:ext cx="2488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Rise of the “Transformers”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310" name="Google Shape;1310;p87"/>
          <p:cNvSpPr txBox="1"/>
          <p:nvPr/>
        </p:nvSpPr>
        <p:spPr>
          <a:xfrm>
            <a:off x="681925" y="3674150"/>
            <a:ext cx="14664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Moving away from RNN (e.g. LSTM) to spatial models (e.g., Attention is all you need).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311" name="Google Shape;1311;p87"/>
          <p:cNvSpPr txBox="1"/>
          <p:nvPr/>
        </p:nvSpPr>
        <p:spPr>
          <a:xfrm>
            <a:off x="2185050" y="960950"/>
            <a:ext cx="4773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NLP and CV Model Designs appear to be Converging</a:t>
            </a:r>
            <a:endParaRPr b="1" i="1">
              <a:solidFill>
                <a:srgbClr val="3D85C6"/>
              </a:solidFill>
            </a:endParaRPr>
          </a:p>
        </p:txBody>
      </p:sp>
      <p:cxnSp>
        <p:nvCxnSpPr>
          <p:cNvPr id="1312" name="Google Shape;1312;p87"/>
          <p:cNvCxnSpPr/>
          <p:nvPr/>
        </p:nvCxnSpPr>
        <p:spPr>
          <a:xfrm flipH="1" rot="10800000">
            <a:off x="1946250" y="3583750"/>
            <a:ext cx="637200" cy="52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87"/>
          <p:cNvSpPr txBox="1"/>
          <p:nvPr/>
        </p:nvSpPr>
        <p:spPr>
          <a:xfrm>
            <a:off x="6508900" y="1858925"/>
            <a:ext cx="2488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“Embeddings”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1314" name="Google Shape;1314;p87"/>
          <p:cNvSpPr txBox="1"/>
          <p:nvPr/>
        </p:nvSpPr>
        <p:spPr>
          <a:xfrm>
            <a:off x="6702475" y="3674150"/>
            <a:ext cx="14664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Learn embeddings for images, which are used to train other models.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15" name="Google Shape;1315;p87"/>
          <p:cNvCxnSpPr>
            <a:endCxn id="1308" idx="5"/>
          </p:cNvCxnSpPr>
          <p:nvPr/>
        </p:nvCxnSpPr>
        <p:spPr>
          <a:xfrm rot="10800000">
            <a:off x="6289116" y="3717134"/>
            <a:ext cx="413400" cy="236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 AI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1" name="Google Shape;132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88"/>
          <p:cNvSpPr txBox="1"/>
          <p:nvPr/>
        </p:nvSpPr>
        <p:spPr>
          <a:xfrm>
            <a:off x="834925" y="960950"/>
            <a:ext cx="77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Society won’t trust Models whose predictions can’t be explained, audited and justified.</a:t>
            </a:r>
            <a:endParaRPr b="1" i="1">
              <a:solidFill>
                <a:srgbClr val="3D85C6"/>
              </a:solidFill>
            </a:endParaRPr>
          </a:p>
        </p:txBody>
      </p:sp>
      <p:pic>
        <p:nvPicPr>
          <p:cNvPr id="1323" name="Google Shape;132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29" y="2076779"/>
            <a:ext cx="1105425" cy="11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8"/>
          <p:cNvSpPr txBox="1"/>
          <p:nvPr/>
        </p:nvSpPr>
        <p:spPr>
          <a:xfrm>
            <a:off x="834925" y="1853000"/>
            <a:ext cx="1327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Black Box Model</a:t>
            </a:r>
            <a:endParaRPr b="1" sz="1000"/>
          </a:p>
        </p:txBody>
      </p:sp>
      <p:sp>
        <p:nvSpPr>
          <p:cNvPr id="1325" name="Google Shape;1325;p88"/>
          <p:cNvSpPr/>
          <p:nvPr/>
        </p:nvSpPr>
        <p:spPr>
          <a:xfrm>
            <a:off x="2272450" y="2306550"/>
            <a:ext cx="1315500" cy="730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</a:t>
            </a:r>
            <a:endParaRPr b="1" sz="1000"/>
          </a:p>
        </p:txBody>
      </p:sp>
      <p:sp>
        <p:nvSpPr>
          <p:cNvPr id="1326" name="Google Shape;1326;p88"/>
          <p:cNvSpPr/>
          <p:nvPr/>
        </p:nvSpPr>
        <p:spPr>
          <a:xfrm>
            <a:off x="2001838" y="2356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400" y="2074239"/>
            <a:ext cx="1240850" cy="1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88"/>
          <p:cNvSpPr txBox="1"/>
          <p:nvPr/>
        </p:nvSpPr>
        <p:spPr>
          <a:xfrm>
            <a:off x="3920050" y="1828425"/>
            <a:ext cx="154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Instrumented</a:t>
            </a:r>
            <a:r>
              <a:rPr b="1" lang="en" sz="1000"/>
              <a:t> Model</a:t>
            </a:r>
            <a:endParaRPr b="1" sz="1000"/>
          </a:p>
        </p:txBody>
      </p:sp>
      <p:sp>
        <p:nvSpPr>
          <p:cNvPr id="1329" name="Google Shape;1329;p88"/>
          <p:cNvSpPr/>
          <p:nvPr/>
        </p:nvSpPr>
        <p:spPr>
          <a:xfrm>
            <a:off x="3669113" y="2356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8"/>
          <p:cNvSpPr txBox="1"/>
          <p:nvPr/>
        </p:nvSpPr>
        <p:spPr>
          <a:xfrm>
            <a:off x="1359300" y="3630700"/>
            <a:ext cx="18702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Embed instrumentation into the model layers (profiling.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31" name="Google Shape;1331;p88"/>
          <p:cNvCxnSpPr/>
          <p:nvPr/>
        </p:nvCxnSpPr>
        <p:spPr>
          <a:xfrm rot="-5400000">
            <a:off x="2412550" y="31683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88"/>
          <p:cNvSpPr/>
          <p:nvPr/>
        </p:nvSpPr>
        <p:spPr>
          <a:xfrm rot="-5400000">
            <a:off x="4467438" y="31551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8"/>
          <p:cNvSpPr txBox="1"/>
          <p:nvPr/>
        </p:nvSpPr>
        <p:spPr>
          <a:xfrm>
            <a:off x="3987475" y="3574650"/>
            <a:ext cx="1184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</a:rPr>
              <a:t>Make Prediction</a:t>
            </a:r>
            <a:endParaRPr b="1" sz="1000">
              <a:solidFill>
                <a:srgbClr val="BF9000"/>
              </a:solidFill>
            </a:endParaRPr>
          </a:p>
        </p:txBody>
      </p:sp>
      <p:sp>
        <p:nvSpPr>
          <p:cNvPr id="1334" name="Google Shape;1334;p88"/>
          <p:cNvSpPr/>
          <p:nvPr/>
        </p:nvSpPr>
        <p:spPr>
          <a:xfrm>
            <a:off x="5336388" y="2379663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88"/>
          <p:cNvSpPr/>
          <p:nvPr/>
        </p:nvSpPr>
        <p:spPr>
          <a:xfrm>
            <a:off x="5844550" y="1795900"/>
            <a:ext cx="2150400" cy="1906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8"/>
          <p:cNvSpPr txBox="1"/>
          <p:nvPr/>
        </p:nvSpPr>
        <p:spPr>
          <a:xfrm>
            <a:off x="6577275" y="1507425"/>
            <a:ext cx="85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Heat Map</a:t>
            </a:r>
            <a:endParaRPr b="1" sz="1000"/>
          </a:p>
        </p:txBody>
      </p:sp>
      <p:sp>
        <p:nvSpPr>
          <p:cNvPr id="1337" name="Google Shape;1337;p88"/>
          <p:cNvSpPr txBox="1"/>
          <p:nvPr/>
        </p:nvSpPr>
        <p:spPr>
          <a:xfrm>
            <a:off x="5111350" y="4105425"/>
            <a:ext cx="2426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How strong did each feature contribute to the prediction.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38" name="Google Shape;1338;p88"/>
          <p:cNvCxnSpPr/>
          <p:nvPr/>
        </p:nvCxnSpPr>
        <p:spPr>
          <a:xfrm rot="-5400000">
            <a:off x="6314275" y="37191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AI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4" name="Google Shape;13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225" y="1837939"/>
            <a:ext cx="1240850" cy="1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9"/>
          <p:cNvSpPr txBox="1"/>
          <p:nvPr/>
        </p:nvSpPr>
        <p:spPr>
          <a:xfrm>
            <a:off x="1950875" y="1592125"/>
            <a:ext cx="1541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Instrumented Model</a:t>
            </a:r>
            <a:endParaRPr b="1" sz="1000"/>
          </a:p>
        </p:txBody>
      </p:sp>
      <p:sp>
        <p:nvSpPr>
          <p:cNvPr id="1347" name="Google Shape;1347;p89"/>
          <p:cNvSpPr/>
          <p:nvPr/>
        </p:nvSpPr>
        <p:spPr>
          <a:xfrm rot="-5400000">
            <a:off x="2498263" y="2918800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9"/>
          <p:cNvSpPr txBox="1"/>
          <p:nvPr/>
        </p:nvSpPr>
        <p:spPr>
          <a:xfrm>
            <a:off x="2018300" y="3338350"/>
            <a:ext cx="11847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F9000"/>
                </a:solidFill>
              </a:rPr>
              <a:t>Make Prediction</a:t>
            </a:r>
            <a:endParaRPr b="1" sz="1000">
              <a:solidFill>
                <a:srgbClr val="BF9000"/>
              </a:solidFill>
            </a:endParaRPr>
          </a:p>
        </p:txBody>
      </p:sp>
      <p:sp>
        <p:nvSpPr>
          <p:cNvPr id="1349" name="Google Shape;1349;p89"/>
          <p:cNvSpPr/>
          <p:nvPr/>
        </p:nvSpPr>
        <p:spPr>
          <a:xfrm>
            <a:off x="3367213" y="2143363"/>
            <a:ext cx="209100" cy="63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9"/>
          <p:cNvSpPr/>
          <p:nvPr/>
        </p:nvSpPr>
        <p:spPr>
          <a:xfrm>
            <a:off x="3875375" y="1559600"/>
            <a:ext cx="2150400" cy="19062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9"/>
          <p:cNvSpPr txBox="1"/>
          <p:nvPr/>
        </p:nvSpPr>
        <p:spPr>
          <a:xfrm>
            <a:off x="4608100" y="1271125"/>
            <a:ext cx="858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Heat Map</a:t>
            </a:r>
            <a:endParaRPr b="1" sz="1000"/>
          </a:p>
        </p:txBody>
      </p:sp>
      <p:sp>
        <p:nvSpPr>
          <p:cNvPr id="1352" name="Google Shape;1352;p89"/>
          <p:cNvSpPr txBox="1"/>
          <p:nvPr/>
        </p:nvSpPr>
        <p:spPr>
          <a:xfrm>
            <a:off x="3079425" y="3984575"/>
            <a:ext cx="24345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Detect data points in features that where near edge of linear separation.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53" name="Google Shape;1353;p89"/>
          <p:cNvCxnSpPr/>
          <p:nvPr/>
        </p:nvCxnSpPr>
        <p:spPr>
          <a:xfrm rot="-5400000">
            <a:off x="4345100" y="3482825"/>
            <a:ext cx="550800" cy="45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p89"/>
          <p:cNvSpPr/>
          <p:nvPr/>
        </p:nvSpPr>
        <p:spPr>
          <a:xfrm>
            <a:off x="4151025" y="1776700"/>
            <a:ext cx="2913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9"/>
          <p:cNvSpPr/>
          <p:nvPr/>
        </p:nvSpPr>
        <p:spPr>
          <a:xfrm>
            <a:off x="5217125" y="2858050"/>
            <a:ext cx="291300" cy="271200"/>
          </a:xfrm>
          <a:prstGeom prst="ellipse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6" name="Google Shape;1356;p89"/>
          <p:cNvCxnSpPr/>
          <p:nvPr/>
        </p:nvCxnSpPr>
        <p:spPr>
          <a:xfrm flipH="1">
            <a:off x="4442325" y="1482475"/>
            <a:ext cx="2379900" cy="49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p89"/>
          <p:cNvSpPr txBox="1"/>
          <p:nvPr/>
        </p:nvSpPr>
        <p:spPr>
          <a:xfrm>
            <a:off x="6822225" y="1173025"/>
            <a:ext cx="1621500" cy="103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If a person’s income was X more, it would have flipped the decision.</a:t>
            </a:r>
            <a:endParaRPr b="1" sz="1000">
              <a:solidFill>
                <a:srgbClr val="38761D"/>
              </a:solidFill>
            </a:endParaRPr>
          </a:p>
        </p:txBody>
      </p:sp>
      <p:cxnSp>
        <p:nvCxnSpPr>
          <p:cNvPr id="1358" name="Google Shape;1358;p89"/>
          <p:cNvCxnSpPr/>
          <p:nvPr/>
        </p:nvCxnSpPr>
        <p:spPr>
          <a:xfrm rot="10800000">
            <a:off x="5514050" y="3062250"/>
            <a:ext cx="1204800" cy="37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89"/>
          <p:cNvSpPr txBox="1"/>
          <p:nvPr/>
        </p:nvSpPr>
        <p:spPr>
          <a:xfrm>
            <a:off x="6724475" y="3018900"/>
            <a:ext cx="1621500" cy="103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If a person’s credit score was Y more, it would have flipped the decision.</a:t>
            </a:r>
            <a:endParaRPr b="1" sz="1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0"/>
          <p:cNvSpPr txBox="1"/>
          <p:nvPr>
            <p:ph type="title"/>
          </p:nvPr>
        </p:nvSpPr>
        <p:spPr>
          <a:xfrm>
            <a:off x="437150" y="1219150"/>
            <a:ext cx="3907200" cy="15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Google is a </a:t>
            </a:r>
            <a:r>
              <a:rPr lang="en" sz="2400">
                <a:solidFill>
                  <a:schemeClr val="dk1"/>
                </a:solidFill>
              </a:rPr>
              <a:t>Leader</a:t>
            </a:r>
            <a:r>
              <a:rPr lang="en" sz="2400"/>
              <a:t> in The Forrester New Wave</a:t>
            </a:r>
            <a:r>
              <a:rPr b="0" lang="e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™</a:t>
            </a:r>
            <a:r>
              <a:rPr lang="en" sz="2400"/>
              <a:t>: Computer Vision Platforms, Q4 2019</a:t>
            </a:r>
            <a:endParaRPr sz="2400"/>
          </a:p>
        </p:txBody>
      </p:sp>
      <p:pic>
        <p:nvPicPr>
          <p:cNvPr id="1365" name="Google Shape;13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52" y="428697"/>
            <a:ext cx="1331675" cy="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375" y="379850"/>
            <a:ext cx="4342448" cy="43838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0"/>
          <p:cNvSpPr txBox="1"/>
          <p:nvPr/>
        </p:nvSpPr>
        <p:spPr>
          <a:xfrm>
            <a:off x="249650" y="3657600"/>
            <a:ext cx="42390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CCCCCC"/>
                </a:solidFill>
              </a:rPr>
              <a:t>The Forrester New Wave™ is copyrighted by Forrester Research, Inc. Forrester and Forrester Wave™ are trademarks of Forrester Research, Inc. The Forrester New Wave™ is a graphical representation of Forrester’s call on a market. Forrester does not endorse any vendor, product, or service depicted in the Forrester New Wave™. Information is based on best available resources. Opinions reflect judgment at the time and are subject to change.</a:t>
            </a:r>
            <a:endParaRPr i="1" sz="7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1"/>
          <p:cNvSpPr/>
          <p:nvPr/>
        </p:nvSpPr>
        <p:spPr>
          <a:xfrm>
            <a:off x="3507875" y="1091350"/>
            <a:ext cx="3707100" cy="36156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Production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1373" name="Google Shape;1373;p91"/>
          <p:cNvSpPr/>
          <p:nvPr/>
        </p:nvSpPr>
        <p:spPr>
          <a:xfrm>
            <a:off x="1016075" y="1091350"/>
            <a:ext cx="3828000" cy="3615600"/>
          </a:xfrm>
          <a:prstGeom prst="ellipse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83F04"/>
                </a:solidFill>
              </a:rPr>
              <a:t>Innovation</a:t>
            </a:r>
            <a:br>
              <a:rPr b="1" lang="en">
                <a:solidFill>
                  <a:srgbClr val="783F04"/>
                </a:solidFill>
              </a:rPr>
            </a:br>
            <a:r>
              <a:rPr b="1" lang="en">
                <a:solidFill>
                  <a:srgbClr val="783F04"/>
                </a:solidFill>
              </a:rPr>
              <a:t>Centers</a:t>
            </a:r>
            <a:endParaRPr b="1">
              <a:solidFill>
                <a:srgbClr val="783F04"/>
              </a:solidFill>
            </a:endParaRPr>
          </a:p>
        </p:txBody>
      </p:sp>
      <p:sp>
        <p:nvSpPr>
          <p:cNvPr id="1374" name="Google Shape;137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(2020) </a:t>
            </a: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Job Definitions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5" name="Google Shape;137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50" y="257502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1"/>
          <p:cNvSpPr txBox="1"/>
          <p:nvPr/>
        </p:nvSpPr>
        <p:spPr>
          <a:xfrm>
            <a:off x="1508975" y="213912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Research Data Scientists</a:t>
            </a:r>
            <a:endParaRPr b="1" sz="1000">
              <a:solidFill>
                <a:srgbClr val="38761D"/>
              </a:solidFill>
            </a:endParaRPr>
          </a:p>
        </p:txBody>
      </p:sp>
      <p:sp>
        <p:nvSpPr>
          <p:cNvPr id="1378" name="Google Shape;1378;p91"/>
          <p:cNvSpPr txBox="1"/>
          <p:nvPr/>
        </p:nvSpPr>
        <p:spPr>
          <a:xfrm>
            <a:off x="3327963" y="152747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Applied</a:t>
            </a:r>
            <a:r>
              <a:rPr b="1" lang="en" sz="1000"/>
              <a:t> Data Scientists (Senior)</a:t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379" name="Google Shape;137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938" y="1994900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91"/>
          <p:cNvSpPr txBox="1"/>
          <p:nvPr/>
        </p:nvSpPr>
        <p:spPr>
          <a:xfrm>
            <a:off x="3327963" y="278172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Machine Learning Engineers</a:t>
            </a:r>
            <a:endParaRPr b="1" sz="1000">
              <a:solidFill>
                <a:srgbClr val="38761D"/>
              </a:solidFill>
            </a:endParaRPr>
          </a:p>
        </p:txBody>
      </p:sp>
      <p:pic>
        <p:nvPicPr>
          <p:cNvPr id="1381" name="Google Shape;138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188" y="3136450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025" y="188977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91"/>
          <p:cNvSpPr txBox="1"/>
          <p:nvPr/>
        </p:nvSpPr>
        <p:spPr>
          <a:xfrm>
            <a:off x="5055275" y="1422350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Machine Learning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Operations</a:t>
            </a:r>
            <a:endParaRPr b="1" sz="1000"/>
          </a:p>
        </p:txBody>
      </p:sp>
      <p:sp>
        <p:nvSpPr>
          <p:cNvPr id="1384" name="Google Shape;1384;p91"/>
          <p:cNvSpPr txBox="1"/>
          <p:nvPr/>
        </p:nvSpPr>
        <p:spPr>
          <a:xfrm>
            <a:off x="4962125" y="3025900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Data Engineers</a:t>
            </a:r>
            <a:endParaRPr b="1" sz="1000"/>
          </a:p>
        </p:txBody>
      </p:sp>
      <p:pic>
        <p:nvPicPr>
          <p:cNvPr id="1385" name="Google Shape;138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400" y="3353950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1"/>
          <p:cNvSpPr txBox="1"/>
          <p:nvPr/>
        </p:nvSpPr>
        <p:spPr>
          <a:xfrm>
            <a:off x="6364125" y="2073375"/>
            <a:ext cx="14664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AI Application</a:t>
            </a:r>
            <a:br>
              <a:rPr b="1" lang="en" sz="1000"/>
            </a:br>
            <a:r>
              <a:rPr b="1" lang="en" sz="1000"/>
              <a:t>Engineers</a:t>
            </a:r>
            <a:endParaRPr b="1" sz="1000"/>
          </a:p>
        </p:txBody>
      </p:sp>
      <p:pic>
        <p:nvPicPr>
          <p:cNvPr id="1387" name="Google Shape;138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700" y="2575025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375" y="3991475"/>
            <a:ext cx="642600" cy="6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1"/>
          <p:cNvSpPr txBox="1"/>
          <p:nvPr/>
        </p:nvSpPr>
        <p:spPr>
          <a:xfrm>
            <a:off x="6699500" y="3779050"/>
            <a:ext cx="435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QA</a:t>
            </a:r>
            <a:endParaRPr b="1" sz="1000"/>
          </a:p>
        </p:txBody>
      </p:sp>
      <p:sp>
        <p:nvSpPr>
          <p:cNvPr id="1390" name="Google Shape;1390;p91"/>
          <p:cNvSpPr txBox="1"/>
          <p:nvPr/>
        </p:nvSpPr>
        <p:spPr>
          <a:xfrm>
            <a:off x="7341100" y="4026425"/>
            <a:ext cx="93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</a:rPr>
              <a:t>Not well defined how QA fits in.</a:t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1391" name="Google Shape;1391;p91"/>
          <p:cNvSpPr txBox="1"/>
          <p:nvPr/>
        </p:nvSpPr>
        <p:spPr>
          <a:xfrm>
            <a:off x="7577400" y="1920500"/>
            <a:ext cx="14229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SW Application Engineers transiting to AI Application Engineers.</a:t>
            </a:r>
            <a:endParaRPr sz="1000">
              <a:solidFill>
                <a:srgbClr val="3C78D8"/>
              </a:solidFill>
            </a:endParaRPr>
          </a:p>
        </p:txBody>
      </p:sp>
      <p:cxnSp>
        <p:nvCxnSpPr>
          <p:cNvPr id="1392" name="Google Shape;1392;p91"/>
          <p:cNvCxnSpPr/>
          <p:nvPr/>
        </p:nvCxnSpPr>
        <p:spPr>
          <a:xfrm rot="10800000">
            <a:off x="7341100" y="2297675"/>
            <a:ext cx="260100" cy="11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3" name="Google Shape;1393;p91"/>
          <p:cNvSpPr txBox="1"/>
          <p:nvPr/>
        </p:nvSpPr>
        <p:spPr>
          <a:xfrm>
            <a:off x="7031525" y="86687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DevOps</a:t>
            </a:r>
            <a:r>
              <a:rPr lang="en" sz="1000">
                <a:solidFill>
                  <a:srgbClr val="3C78D8"/>
                </a:solidFill>
              </a:rPr>
              <a:t> transiting to ML Ops.</a:t>
            </a:r>
            <a:endParaRPr sz="1000">
              <a:solidFill>
                <a:srgbClr val="3C78D8"/>
              </a:solidFill>
            </a:endParaRPr>
          </a:p>
        </p:txBody>
      </p:sp>
      <p:cxnSp>
        <p:nvCxnSpPr>
          <p:cNvPr id="1394" name="Google Shape;1394;p91"/>
          <p:cNvCxnSpPr/>
          <p:nvPr/>
        </p:nvCxnSpPr>
        <p:spPr>
          <a:xfrm flipH="1">
            <a:off x="6143750" y="1131400"/>
            <a:ext cx="927300" cy="60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91"/>
          <p:cNvSpPr txBox="1"/>
          <p:nvPr/>
        </p:nvSpPr>
        <p:spPr>
          <a:xfrm>
            <a:off x="311700" y="95477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Researchers, Scientists, Ph.D candidates</a:t>
            </a:r>
            <a:endParaRPr sz="1000">
              <a:solidFill>
                <a:srgbClr val="3C78D8"/>
              </a:solidFill>
            </a:endParaRPr>
          </a:p>
        </p:txBody>
      </p:sp>
      <p:cxnSp>
        <p:nvCxnSpPr>
          <p:cNvPr id="1396" name="Google Shape;1396;p91"/>
          <p:cNvCxnSpPr>
            <a:endCxn id="1378" idx="1"/>
          </p:cNvCxnSpPr>
          <p:nvPr/>
        </p:nvCxnSpPr>
        <p:spPr>
          <a:xfrm>
            <a:off x="1363263" y="1248925"/>
            <a:ext cx="1964700" cy="49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91"/>
          <p:cNvCxnSpPr/>
          <p:nvPr/>
        </p:nvCxnSpPr>
        <p:spPr>
          <a:xfrm flipH="1" rot="-5400000">
            <a:off x="1157475" y="1449325"/>
            <a:ext cx="1003800" cy="59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1"/>
          <p:cNvSpPr txBox="1"/>
          <p:nvPr/>
        </p:nvSpPr>
        <p:spPr>
          <a:xfrm>
            <a:off x="1749275" y="4706950"/>
            <a:ext cx="2361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Data Analysts, Backend Engineers, CS Grads transiting to MLEs.</a:t>
            </a:r>
            <a:endParaRPr sz="1000">
              <a:solidFill>
                <a:srgbClr val="3C78D8"/>
              </a:solidFill>
            </a:endParaRPr>
          </a:p>
        </p:txBody>
      </p:sp>
      <p:cxnSp>
        <p:nvCxnSpPr>
          <p:cNvPr id="1399" name="Google Shape;1399;p91"/>
          <p:cNvCxnSpPr/>
          <p:nvPr/>
        </p:nvCxnSpPr>
        <p:spPr>
          <a:xfrm rot="-5400000">
            <a:off x="2981850" y="4107675"/>
            <a:ext cx="921000" cy="42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0" name="Google Shape;1400;p91"/>
          <p:cNvSpPr txBox="1"/>
          <p:nvPr/>
        </p:nvSpPr>
        <p:spPr>
          <a:xfrm>
            <a:off x="4210775" y="4706950"/>
            <a:ext cx="2361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78D8"/>
                </a:solidFill>
              </a:rPr>
              <a:t>Data Analysts, DBAs transiting to Data Engineers.</a:t>
            </a:r>
            <a:endParaRPr sz="1000">
              <a:solidFill>
                <a:srgbClr val="3C78D8"/>
              </a:solidFill>
            </a:endParaRPr>
          </a:p>
        </p:txBody>
      </p:sp>
      <p:cxnSp>
        <p:nvCxnSpPr>
          <p:cNvPr id="1401" name="Google Shape;1401;p91"/>
          <p:cNvCxnSpPr/>
          <p:nvPr/>
        </p:nvCxnSpPr>
        <p:spPr>
          <a:xfrm rot="-5400000">
            <a:off x="4817825" y="4154850"/>
            <a:ext cx="861900" cy="46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Everyone is a Graph Programmer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7" name="Google Shape;140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92"/>
          <p:cNvSpPr txBox="1"/>
          <p:nvPr/>
        </p:nvSpPr>
        <p:spPr>
          <a:xfrm>
            <a:off x="3185700" y="954700"/>
            <a:ext cx="2772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D85C6"/>
                </a:solidFill>
              </a:rPr>
              <a:t>Learn to Program the Graph</a:t>
            </a:r>
            <a:endParaRPr b="1" i="1">
              <a:solidFill>
                <a:srgbClr val="3D85C6"/>
              </a:solidFill>
            </a:endParaRPr>
          </a:p>
        </p:txBody>
      </p:sp>
      <p:sp>
        <p:nvSpPr>
          <p:cNvPr id="1409" name="Google Shape;1409;p92"/>
          <p:cNvSpPr/>
          <p:nvPr/>
        </p:nvSpPr>
        <p:spPr>
          <a:xfrm>
            <a:off x="150850" y="1665600"/>
            <a:ext cx="4161600" cy="33117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Industry approach was to train SW Engineers to be Data Scientists, and/or make AI frameworks operate like SW frameworks (imperative) programming.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Not inclusive -- many SWE being left behind.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410" name="Google Shape;1410;p92"/>
          <p:cNvSpPr/>
          <p:nvPr/>
        </p:nvSpPr>
        <p:spPr>
          <a:xfrm>
            <a:off x="4312500" y="1649850"/>
            <a:ext cx="4241700" cy="3311700"/>
          </a:xfrm>
          <a:prstGeom prst="verticalScroll">
            <a:avLst>
              <a:gd fmla="val 125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approach is to change the programming paradigm and teach SW Engineers to “Program the Graph”.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Inclusive -- there are so many moving parts of the graph, everyone finds a place to transition/fit.   </a:t>
            </a:r>
            <a:endParaRPr/>
          </a:p>
        </p:txBody>
      </p:sp>
      <p:sp>
        <p:nvSpPr>
          <p:cNvPr id="1411" name="Google Shape;1411;p92"/>
          <p:cNvSpPr txBox="1"/>
          <p:nvPr/>
        </p:nvSpPr>
        <p:spPr>
          <a:xfrm>
            <a:off x="1837750" y="1297625"/>
            <a:ext cx="7878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 2020</a:t>
            </a:r>
            <a:endParaRPr b="1"/>
          </a:p>
        </p:txBody>
      </p:sp>
      <p:sp>
        <p:nvSpPr>
          <p:cNvPr id="1412" name="Google Shape;1412;p92"/>
          <p:cNvSpPr txBox="1"/>
          <p:nvPr/>
        </p:nvSpPr>
        <p:spPr>
          <a:xfrm>
            <a:off x="6330225" y="1253100"/>
            <a:ext cx="7878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</a:t>
            </a:r>
            <a:r>
              <a:rPr b="1" lang="en"/>
              <a:t> 2020</a:t>
            </a:r>
            <a:endParaRPr b="1"/>
          </a:p>
        </p:txBody>
      </p:sp>
      <p:sp>
        <p:nvSpPr>
          <p:cNvPr id="1413" name="Google Shape;1413;p92"/>
          <p:cNvSpPr txBox="1"/>
          <p:nvPr/>
        </p:nvSpPr>
        <p:spPr>
          <a:xfrm>
            <a:off x="7979125" y="4454775"/>
            <a:ext cx="385800" cy="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92"/>
          <p:cNvSpPr txBox="1"/>
          <p:nvPr/>
        </p:nvSpPr>
        <p:spPr>
          <a:xfrm>
            <a:off x="8199675" y="2659800"/>
            <a:ext cx="944400" cy="132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D85C6"/>
                </a:solidFill>
              </a:rPr>
              <a:t>Speculated by 2022, SWEs at Enterprise, Corporate and SMB will </a:t>
            </a:r>
            <a:r>
              <a:rPr b="1" lang="en" sz="900">
                <a:solidFill>
                  <a:srgbClr val="3D85C6"/>
                </a:solidFill>
              </a:rPr>
              <a:t>all </a:t>
            </a:r>
            <a:r>
              <a:rPr b="1" lang="en" sz="900">
                <a:solidFill>
                  <a:srgbClr val="3D85C6"/>
                </a:solidFill>
              </a:rPr>
              <a:t>be programming the graph.</a:t>
            </a:r>
            <a:endParaRPr b="1" sz="9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572000" y="457175"/>
            <a:ext cx="4576200" cy="469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 txBox="1"/>
          <p:nvPr/>
        </p:nvSpPr>
        <p:spPr>
          <a:xfrm>
            <a:off x="2719975" y="1301375"/>
            <a:ext cx="64212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0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02</a:t>
            </a:r>
            <a:endParaRPr sz="40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41"/>
          <p:cNvSpPr txBox="1"/>
          <p:nvPr>
            <p:ph type="title"/>
          </p:nvPr>
        </p:nvSpPr>
        <p:spPr>
          <a:xfrm>
            <a:off x="761950" y="2219400"/>
            <a:ext cx="3810000" cy="2114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It’s Not Just a Model</a:t>
            </a:r>
            <a:br>
              <a:rPr lang="en" sz="3000"/>
            </a:br>
            <a:r>
              <a:rPr lang="en" sz="3000"/>
              <a:t>Anymore!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Model vs. Application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645900" y="1126375"/>
            <a:ext cx="81129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don’t talk anymore about a “single model”, or a collection of independent models.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now build applications as composition (amalgamation) of models and AI services (APIs, Turnkey solutions).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Models are becoming more: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Multi-Task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Self (Meta) 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Common Layers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Connecting via Embeddings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Macro Architecture for Classifier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/>
          <p:nvPr/>
        </p:nvSpPr>
        <p:spPr>
          <a:xfrm>
            <a:off x="7302754" y="3063840"/>
            <a:ext cx="1461300" cy="910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1755831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405" name="Google Shape;405;p43"/>
          <p:cNvSpPr/>
          <p:nvPr/>
        </p:nvSpPr>
        <p:spPr>
          <a:xfrm>
            <a:off x="3332517" y="2434131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06" name="Google Shape;406;p43"/>
          <p:cNvSpPr/>
          <p:nvPr/>
        </p:nvSpPr>
        <p:spPr>
          <a:xfrm rot="-5400000">
            <a:off x="2594691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"/>
          <p:cNvSpPr/>
          <p:nvPr/>
        </p:nvSpPr>
        <p:spPr>
          <a:xfrm rot="-5400000">
            <a:off x="3796558" y="342398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 txBox="1"/>
          <p:nvPr/>
        </p:nvSpPr>
        <p:spPr>
          <a:xfrm>
            <a:off x="3702909" y="1595525"/>
            <a:ext cx="3510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Macro-Architecture (e.g., CNN)</a:t>
            </a:r>
            <a:endParaRPr b="1" sz="1200"/>
          </a:p>
        </p:txBody>
      </p:sp>
      <p:sp>
        <p:nvSpPr>
          <p:cNvPr id="409" name="Google Shape;409;p43"/>
          <p:cNvSpPr/>
          <p:nvPr/>
        </p:nvSpPr>
        <p:spPr>
          <a:xfrm>
            <a:off x="4370825" y="2403338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 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10" name="Google Shape;410;p43"/>
          <p:cNvSpPr/>
          <p:nvPr/>
        </p:nvSpPr>
        <p:spPr>
          <a:xfrm rot="-5400000">
            <a:off x="4834878" y="3392373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5409145" y="2434131"/>
            <a:ext cx="800100" cy="223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Group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412" name="Google Shape;412;p43"/>
          <p:cNvSpPr/>
          <p:nvPr/>
        </p:nvSpPr>
        <p:spPr>
          <a:xfrm rot="-5400000">
            <a:off x="5873210" y="342398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7390728" y="3161013"/>
            <a:ext cx="1285500" cy="680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414" name="Google Shape;414;p43"/>
          <p:cNvSpPr/>
          <p:nvPr/>
        </p:nvSpPr>
        <p:spPr>
          <a:xfrm>
            <a:off x="3169087" y="2288869"/>
            <a:ext cx="3801000" cy="24909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 txBox="1"/>
          <p:nvPr/>
        </p:nvSpPr>
        <p:spPr>
          <a:xfrm>
            <a:off x="6411823" y="3142779"/>
            <a:ext cx="713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b="1" sz="2400"/>
          </a:p>
        </p:txBody>
      </p:sp>
      <p:sp>
        <p:nvSpPr>
          <p:cNvPr id="416" name="Google Shape;416;p43"/>
          <p:cNvSpPr/>
          <p:nvPr/>
        </p:nvSpPr>
        <p:spPr>
          <a:xfrm rot="-5400000">
            <a:off x="6681307" y="3472567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83808" y="3142779"/>
            <a:ext cx="1134300" cy="680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Pre-Stem</a:t>
            </a:r>
            <a:br>
              <a:rPr b="1" lang="en" sz="1000"/>
            </a:br>
            <a:r>
              <a:rPr b="1" lang="en" sz="1000"/>
              <a:t>Group</a:t>
            </a:r>
            <a:endParaRPr b="1" sz="1000"/>
          </a:p>
        </p:txBody>
      </p:sp>
      <p:sp>
        <p:nvSpPr>
          <p:cNvPr id="418" name="Google Shape;418;p43"/>
          <p:cNvSpPr/>
          <p:nvPr/>
        </p:nvSpPr>
        <p:spPr>
          <a:xfrm rot="-5400000">
            <a:off x="1131885" y="3392385"/>
            <a:ext cx="910200" cy="1542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243475" y="2921439"/>
            <a:ext cx="2687100" cy="1096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1230135" y="2642971"/>
            <a:ext cx="713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Stem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4653376" y="1966925"/>
            <a:ext cx="850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Learner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7539699" y="2692350"/>
            <a:ext cx="96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34343"/>
                </a:solidFill>
              </a:rPr>
              <a:t>Classifier</a:t>
            </a:r>
            <a:endParaRPr b="1" i="1" sz="1200">
              <a:solidFill>
                <a:srgbClr val="434343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283800" y="1648250"/>
            <a:ext cx="1361100" cy="786000"/>
          </a:xfrm>
          <a:prstGeom prst="wedgeRoundRectCallout">
            <a:avLst>
              <a:gd fmla="val -22923" name="adj1"/>
              <a:gd fmla="val 140913" name="adj2"/>
              <a:gd fmla="val 0" name="adj3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Data</a:t>
            </a:r>
            <a:endParaRPr sz="800"/>
          </a:p>
        </p:txBody>
      </p:sp>
      <p:sp>
        <p:nvSpPr>
          <p:cNvPr id="424" name="Google Shape;424;p43"/>
          <p:cNvSpPr txBox="1"/>
          <p:nvPr/>
        </p:nvSpPr>
        <p:spPr>
          <a:xfrm>
            <a:off x="1604625" y="4211850"/>
            <a:ext cx="1285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Learned Feature Maps</a:t>
            </a:r>
            <a:endParaRPr sz="800">
              <a:solidFill>
                <a:srgbClr val="3C78D8"/>
              </a:solidFill>
            </a:endParaRPr>
          </a:p>
        </p:txBody>
      </p:sp>
      <p:cxnSp>
        <p:nvCxnSpPr>
          <p:cNvPr id="425" name="Google Shape;425;p43"/>
          <p:cNvCxnSpPr>
            <a:stCxn id="424" idx="3"/>
          </p:cNvCxnSpPr>
          <p:nvPr/>
        </p:nvCxnSpPr>
        <p:spPr>
          <a:xfrm flipH="1" rot="10800000">
            <a:off x="2890125" y="3922650"/>
            <a:ext cx="181800" cy="469800"/>
          </a:xfrm>
          <a:prstGeom prst="curved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43"/>
          <p:cNvCxnSpPr>
            <a:endCxn id="416" idx="3"/>
          </p:cNvCxnSpPr>
          <p:nvPr/>
        </p:nvCxnSpPr>
        <p:spPr>
          <a:xfrm rot="5400000">
            <a:off x="6931833" y="2391667"/>
            <a:ext cx="904800" cy="50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43"/>
          <p:cNvSpPr txBox="1"/>
          <p:nvPr/>
        </p:nvSpPr>
        <p:spPr>
          <a:xfrm>
            <a:off x="7125525" y="1828575"/>
            <a:ext cx="170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Embedding (final feature maps flatten after bottleneck layer)</a:t>
            </a:r>
            <a:endParaRPr sz="800">
              <a:solidFill>
                <a:srgbClr val="3C78D8"/>
              </a:solidFill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7302750" y="4266625"/>
            <a:ext cx="170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C78D8"/>
                </a:solidFill>
              </a:rPr>
              <a:t>Transfer Learning uses existing embeddings and retrains a new classifier.</a:t>
            </a:r>
            <a:endParaRPr sz="800">
              <a:solidFill>
                <a:srgbClr val="3C78D8"/>
              </a:solidFill>
            </a:endParaRPr>
          </a:p>
        </p:txBody>
      </p:sp>
      <p:cxnSp>
        <p:nvCxnSpPr>
          <p:cNvPr id="429" name="Google Shape;429;p43"/>
          <p:cNvCxnSpPr>
            <a:stCxn id="428" idx="1"/>
            <a:endCxn id="416" idx="1"/>
          </p:cNvCxnSpPr>
          <p:nvPr/>
        </p:nvCxnSpPr>
        <p:spPr>
          <a:xfrm rot="10800000">
            <a:off x="7133850" y="4004875"/>
            <a:ext cx="168900" cy="548100"/>
          </a:xfrm>
          <a:prstGeom prst="curvedConnector2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Example: Multi-Task Model (OD)</a:t>
            </a:r>
            <a:endParaRPr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6275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4"/>
          <p:cNvSpPr txBox="1"/>
          <p:nvPr/>
        </p:nvSpPr>
        <p:spPr>
          <a:xfrm>
            <a:off x="8240553" y="4686294"/>
            <a:ext cx="557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613028" y="2130100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Stem</a:t>
            </a:r>
            <a:br>
              <a:rPr b="1" lang="en" sz="1000"/>
            </a:br>
            <a:r>
              <a:rPr b="1" lang="en" sz="1000"/>
              <a:t>Convolution Group</a:t>
            </a:r>
            <a:endParaRPr b="1" sz="1000"/>
          </a:p>
        </p:txBody>
      </p:sp>
      <p:sp>
        <p:nvSpPr>
          <p:cNvPr id="438" name="Google Shape;438;p44"/>
          <p:cNvSpPr/>
          <p:nvPr/>
        </p:nvSpPr>
        <p:spPr>
          <a:xfrm>
            <a:off x="3694046" y="144617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Region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Proposal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Network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(RPN)</a:t>
            </a:r>
            <a:endParaRPr b="1" sz="1000"/>
          </a:p>
        </p:txBody>
      </p:sp>
      <p:sp>
        <p:nvSpPr>
          <p:cNvPr id="439" name="Google Shape;439;p44"/>
          <p:cNvSpPr/>
          <p:nvPr/>
        </p:nvSpPr>
        <p:spPr>
          <a:xfrm rot="-5400000">
            <a:off x="1834220" y="2335701"/>
            <a:ext cx="802800" cy="2394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3054755" y="1068150"/>
            <a:ext cx="30345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Faster R-CNN Macro-Architecture</a:t>
            </a:r>
            <a:endParaRPr b="1" sz="1200"/>
          </a:p>
        </p:txBody>
      </p:sp>
      <p:sp>
        <p:nvSpPr>
          <p:cNvPr id="441" name="Google Shape;441;p44"/>
          <p:cNvSpPr/>
          <p:nvPr/>
        </p:nvSpPr>
        <p:spPr>
          <a:xfrm rot="-5400000">
            <a:off x="3049373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 rot="-5400000">
            <a:off x="5588875" y="2846061"/>
            <a:ext cx="211500" cy="3079500"/>
          </a:xfrm>
          <a:prstGeom prst="leftBrace">
            <a:avLst>
              <a:gd fmla="val 8333" name="adj1"/>
              <a:gd fmla="val 4969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2414407" y="144616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Net</a:t>
            </a:r>
            <a:endParaRPr b="1" sz="1000"/>
          </a:p>
        </p:txBody>
      </p:sp>
      <p:sp>
        <p:nvSpPr>
          <p:cNvPr id="444" name="Google Shape;444;p44"/>
          <p:cNvSpPr txBox="1"/>
          <p:nvPr/>
        </p:nvSpPr>
        <p:spPr>
          <a:xfrm>
            <a:off x="3709237" y="4019790"/>
            <a:ext cx="15036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Shared Feature Maps</a:t>
            </a:r>
            <a:endParaRPr b="1" sz="1000"/>
          </a:p>
        </p:txBody>
      </p:sp>
      <p:sp>
        <p:nvSpPr>
          <p:cNvPr id="445" name="Google Shape;445;p44"/>
          <p:cNvSpPr/>
          <p:nvPr/>
        </p:nvSpPr>
        <p:spPr>
          <a:xfrm>
            <a:off x="4656609" y="2558745"/>
            <a:ext cx="74100" cy="1334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5022770" y="1446173"/>
            <a:ext cx="842400" cy="196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Region of Interest (RoI)</a:t>
            </a:r>
            <a:br>
              <a:rPr b="1" lang="en" sz="1000"/>
            </a:br>
            <a:r>
              <a:rPr b="1" lang="en" sz="1000"/>
              <a:t>Pooling</a:t>
            </a:r>
            <a:endParaRPr b="1" sz="1000"/>
          </a:p>
        </p:txBody>
      </p:sp>
      <p:sp>
        <p:nvSpPr>
          <p:cNvPr id="447" name="Google Shape;447;p44"/>
          <p:cNvSpPr/>
          <p:nvPr/>
        </p:nvSpPr>
        <p:spPr>
          <a:xfrm>
            <a:off x="3367823" y="3892966"/>
            <a:ext cx="1353300" cy="435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4"/>
          <p:cNvSpPr/>
          <p:nvPr/>
        </p:nvSpPr>
        <p:spPr>
          <a:xfrm>
            <a:off x="3367823" y="2635545"/>
            <a:ext cx="74100" cy="1301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44"/>
          <p:cNvCxnSpPr>
            <a:endCxn id="448" idx="2"/>
          </p:cNvCxnSpPr>
          <p:nvPr/>
        </p:nvCxnSpPr>
        <p:spPr>
          <a:xfrm rot="10800000">
            <a:off x="3404873" y="3936645"/>
            <a:ext cx="366900" cy="2172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4"/>
          <p:cNvSpPr/>
          <p:nvPr/>
        </p:nvSpPr>
        <p:spPr>
          <a:xfrm rot="-5400000">
            <a:off x="4378096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 rot="-5400000">
            <a:off x="5678995" y="2295022"/>
            <a:ext cx="802800" cy="270000"/>
          </a:xfrm>
          <a:prstGeom prst="downArrow">
            <a:avLst>
              <a:gd fmla="val 50000" name="adj1"/>
              <a:gd fmla="val 51734" name="adj2"/>
            </a:avLst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 rot="-5400000">
            <a:off x="3900277" y="1572788"/>
            <a:ext cx="211200" cy="6390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"/>
          <p:cNvSpPr txBox="1"/>
          <p:nvPr/>
        </p:nvSpPr>
        <p:spPr>
          <a:xfrm>
            <a:off x="2701573" y="4796457"/>
            <a:ext cx="260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Feature &amp; Classification Learning</a:t>
            </a:r>
            <a:endParaRPr b="1" sz="1000"/>
          </a:p>
        </p:txBody>
      </p:sp>
      <p:sp>
        <p:nvSpPr>
          <p:cNvPr id="454" name="Google Shape;454;p44"/>
          <p:cNvSpPr txBox="1"/>
          <p:nvPr/>
        </p:nvSpPr>
        <p:spPr>
          <a:xfrm>
            <a:off x="4680238" y="4457722"/>
            <a:ext cx="2608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Location (Bounding Box) Learning</a:t>
            </a:r>
            <a:endParaRPr b="1" sz="1000"/>
          </a:p>
        </p:txBody>
      </p:sp>
      <p:sp>
        <p:nvSpPr>
          <p:cNvPr id="455" name="Google Shape;455;p44"/>
          <p:cNvSpPr txBox="1"/>
          <p:nvPr/>
        </p:nvSpPr>
        <p:spPr>
          <a:xfrm>
            <a:off x="311700" y="1527565"/>
            <a:ext cx="1729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Pretrained Convolutional Neural Network </a:t>
            </a:r>
            <a:r>
              <a:rPr b="1" lang="en" sz="1000">
                <a:solidFill>
                  <a:srgbClr val="3D85C6"/>
                </a:solidFill>
              </a:rPr>
              <a:t>(Reuse)</a:t>
            </a:r>
            <a:endParaRPr b="1" sz="1000">
              <a:solidFill>
                <a:srgbClr val="3D85C6"/>
              </a:solidFill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809637" y="1787976"/>
            <a:ext cx="306300" cy="22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44"/>
          <p:cNvSpPr/>
          <p:nvPr/>
        </p:nvSpPr>
        <p:spPr>
          <a:xfrm>
            <a:off x="6313589" y="1794292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Classifier</a:t>
            </a:r>
            <a:endParaRPr b="1" sz="1000"/>
          </a:p>
        </p:txBody>
      </p:sp>
      <p:sp>
        <p:nvSpPr>
          <p:cNvPr id="458" name="Google Shape;458;p44"/>
          <p:cNvSpPr/>
          <p:nvPr/>
        </p:nvSpPr>
        <p:spPr>
          <a:xfrm>
            <a:off x="6295619" y="2465901"/>
            <a:ext cx="1353300" cy="60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Bounding Box</a:t>
            </a:r>
            <a:br>
              <a:rPr b="1" lang="en" sz="1000"/>
            </a:br>
            <a:r>
              <a:rPr b="1" lang="en" sz="1000"/>
              <a:t>Regresser</a:t>
            </a:r>
            <a:endParaRPr b="1" sz="1000"/>
          </a:p>
        </p:txBody>
      </p:sp>
      <p:sp>
        <p:nvSpPr>
          <p:cNvPr id="459" name="Google Shape;459;p44"/>
          <p:cNvSpPr txBox="1"/>
          <p:nvPr/>
        </p:nvSpPr>
        <p:spPr>
          <a:xfrm>
            <a:off x="8008376" y="2093125"/>
            <a:ext cx="1135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97A7"/>
                </a:solidFill>
              </a:rPr>
              <a:t>Two models are learned in parallel using shared layers</a:t>
            </a:r>
            <a:endParaRPr b="1" sz="800">
              <a:solidFill>
                <a:srgbClr val="0097A7"/>
              </a:solidFill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7767150" y="1892863"/>
            <a:ext cx="123000" cy="1000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